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75" r:id="rId4"/>
    <p:sldId id="263" r:id="rId5"/>
    <p:sldId id="281" r:id="rId6"/>
    <p:sldId id="282" r:id="rId7"/>
    <p:sldId id="283" r:id="rId8"/>
    <p:sldId id="284" r:id="rId9"/>
    <p:sldId id="268" r:id="rId10"/>
    <p:sldId id="270" r:id="rId11"/>
    <p:sldId id="271" r:id="rId12"/>
    <p:sldId id="272" r:id="rId13"/>
    <p:sldId id="286" r:id="rId14"/>
    <p:sldId id="279" r:id="rId15"/>
    <p:sldId id="280" r:id="rId16"/>
    <p:sldId id="274"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51"/>
    <p:restoredTop sz="94694"/>
  </p:normalViewPr>
  <p:slideViewPr>
    <p:cSldViewPr>
      <p:cViewPr>
        <p:scale>
          <a:sx n="82" d="100"/>
          <a:sy n="82" d="100"/>
        </p:scale>
        <p:origin x="424" y="9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2B2F94D5-AC6F-2D4E-A40C-70EE2921204F}" type="datetimeFigureOut">
              <a:rPr lang="en-US" smtClean="0"/>
              <a:t>5/8/24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702CFF2-D94C-A54C-8C91-1B521A840CFE}" type="slidenum">
              <a:rPr lang="en-US" smtClean="0"/>
              <a:t>‹#›</a:t>
            </a:fld>
            <a:endParaRPr lang="en-US"/>
          </a:p>
        </p:txBody>
      </p:sp>
    </p:spTree>
    <p:extLst>
      <p:ext uri="{BB962C8B-B14F-4D97-AF65-F5344CB8AC3E}">
        <p14:creationId xmlns:p14="http://schemas.microsoft.com/office/powerpoint/2010/main" val="403995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02CFF2-D94C-A54C-8C91-1B521A840CFE}" type="slidenum">
              <a:rPr lang="en-US" smtClean="0"/>
              <a:t>13</a:t>
            </a:fld>
            <a:endParaRPr lang="en-US"/>
          </a:p>
        </p:txBody>
      </p:sp>
    </p:spTree>
    <p:extLst>
      <p:ext uri="{BB962C8B-B14F-4D97-AF65-F5344CB8AC3E}">
        <p14:creationId xmlns:p14="http://schemas.microsoft.com/office/powerpoint/2010/main" val="354377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27661" y="1843532"/>
            <a:ext cx="10136676" cy="1586229"/>
          </a:xfrm>
          <a:prstGeom prst="rect">
            <a:avLst/>
          </a:prstGeom>
        </p:spPr>
        <p:txBody>
          <a:bodyPr wrap="square" lIns="0" tIns="0" rIns="0" bIns="0">
            <a:spAutoFit/>
          </a:bodyPr>
          <a:lstStyle>
            <a:lvl1pPr>
              <a:defRPr sz="5400" b="0"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600" b="0" i="0">
                <a:solidFill>
                  <a:srgbClr val="21212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21212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598932"/>
            <a:ext cx="10299700" cy="421640"/>
          </a:xfrm>
          <a:prstGeom prst="rect">
            <a:avLst/>
          </a:prstGeom>
        </p:spPr>
        <p:txBody>
          <a:bodyPr wrap="square" lIns="0" tIns="0" rIns="0" bIns="0">
            <a:spAutoFit/>
          </a:bodyPr>
          <a:lstStyle>
            <a:lvl1pPr>
              <a:defRPr sz="2600" b="0" i="0">
                <a:solidFill>
                  <a:srgbClr val="212121"/>
                </a:solidFill>
                <a:latin typeface="Arial"/>
                <a:cs typeface="Arial"/>
              </a:defRPr>
            </a:lvl1pPr>
          </a:lstStyle>
          <a:p>
            <a:endParaRPr/>
          </a:p>
        </p:txBody>
      </p:sp>
      <p:sp>
        <p:nvSpPr>
          <p:cNvPr id="3" name="Holder 3"/>
          <p:cNvSpPr>
            <a:spLocks noGrp="1"/>
          </p:cNvSpPr>
          <p:nvPr>
            <p:ph type="body" idx="1"/>
          </p:nvPr>
        </p:nvSpPr>
        <p:spPr>
          <a:xfrm>
            <a:off x="1374139" y="2820924"/>
            <a:ext cx="9836150" cy="1783079"/>
          </a:xfrm>
          <a:prstGeom prst="rect">
            <a:avLst/>
          </a:prstGeom>
        </p:spPr>
        <p:txBody>
          <a:bodyPr wrap="square" lIns="0" tIns="0" rIns="0" bIns="0">
            <a:spAutoFit/>
          </a:bodyPr>
          <a:lstStyle>
            <a:lvl1pPr>
              <a:defRPr sz="2600" b="0" i="0">
                <a:solidFill>
                  <a:srgbClr val="21212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5/8/24</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player@vaem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07950" rIns="0" bIns="0" rtlCol="0">
            <a:spAutoFit/>
          </a:bodyPr>
          <a:lstStyle/>
          <a:p>
            <a:pPr marL="2092960" marR="5080" indent="-2080895">
              <a:lnSpc>
                <a:spcPts val="5810"/>
              </a:lnSpc>
              <a:spcBef>
                <a:spcPts val="850"/>
              </a:spcBef>
            </a:pPr>
            <a:r>
              <a:rPr spc="-229" dirty="0"/>
              <a:t>Virginia </a:t>
            </a:r>
            <a:r>
              <a:rPr spc="-355" dirty="0"/>
              <a:t>Regional </a:t>
            </a:r>
            <a:r>
              <a:rPr spc="-690" dirty="0"/>
              <a:t>EMS </a:t>
            </a:r>
            <a:r>
              <a:rPr spc="-165" dirty="0"/>
              <a:t>Medication </a:t>
            </a:r>
            <a:r>
              <a:rPr spc="-210" dirty="0"/>
              <a:t>Kit  </a:t>
            </a:r>
            <a:r>
              <a:rPr spc="-260" dirty="0"/>
              <a:t>Transition</a:t>
            </a:r>
            <a:r>
              <a:rPr spc="-290" dirty="0"/>
              <a:t> </a:t>
            </a:r>
            <a:r>
              <a:rPr spc="-240" dirty="0"/>
              <a:t>Workgroup</a:t>
            </a:r>
          </a:p>
        </p:txBody>
      </p:sp>
      <p:sp>
        <p:nvSpPr>
          <p:cNvPr id="3" name="object 3"/>
          <p:cNvSpPr txBox="1"/>
          <p:nvPr/>
        </p:nvSpPr>
        <p:spPr>
          <a:xfrm>
            <a:off x="5114194" y="3583940"/>
            <a:ext cx="2429606" cy="382156"/>
          </a:xfrm>
          <a:prstGeom prst="rect">
            <a:avLst/>
          </a:prstGeom>
        </p:spPr>
        <p:txBody>
          <a:bodyPr vert="horz" wrap="square" lIns="0" tIns="12700" rIns="0" bIns="0" rtlCol="0">
            <a:spAutoFit/>
          </a:bodyPr>
          <a:lstStyle/>
          <a:p>
            <a:pPr marL="12700">
              <a:lnSpc>
                <a:spcPct val="100000"/>
              </a:lnSpc>
              <a:spcBef>
                <a:spcPts val="100"/>
              </a:spcBef>
            </a:pPr>
            <a:r>
              <a:rPr lang="en-US" sz="2400" spc="-150" dirty="0">
                <a:latin typeface="Arial"/>
                <a:cs typeface="Arial"/>
              </a:rPr>
              <a:t>May 13</a:t>
            </a:r>
            <a:r>
              <a:rPr sz="2400" spc="-100" dirty="0">
                <a:latin typeface="Arial"/>
                <a:cs typeface="Arial"/>
              </a:rPr>
              <a:t>,</a:t>
            </a:r>
            <a:r>
              <a:rPr sz="2400" spc="-160" dirty="0">
                <a:latin typeface="Arial"/>
                <a:cs typeface="Arial"/>
              </a:rPr>
              <a:t> </a:t>
            </a:r>
            <a:r>
              <a:rPr sz="2400" spc="-125" dirty="0">
                <a:latin typeface="Arial"/>
                <a:cs typeface="Arial"/>
              </a:rPr>
              <a:t>2024</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9F73-364E-BB26-25B2-778E3FBC6BD0}"/>
              </a:ext>
            </a:extLst>
          </p:cNvPr>
          <p:cNvSpPr>
            <a:spLocks noGrp="1"/>
          </p:cNvSpPr>
          <p:nvPr>
            <p:ph type="title"/>
          </p:nvPr>
        </p:nvSpPr>
        <p:spPr>
          <a:xfrm>
            <a:off x="838200" y="598932"/>
            <a:ext cx="10378439" cy="3231654"/>
          </a:xfrm>
        </p:spPr>
        <p:txBody>
          <a:bodyPr/>
          <a:lstStyle/>
          <a:p>
            <a:pPr algn="l"/>
            <a:r>
              <a:rPr lang="en-US" sz="4400" dirty="0"/>
              <a:t>Tool Team Reports</a:t>
            </a:r>
            <a:br>
              <a:rPr lang="en-US" dirty="0"/>
            </a:br>
            <a:br>
              <a:rPr lang="en-US" dirty="0"/>
            </a:br>
            <a:r>
              <a:rPr lang="en-US" b="1" dirty="0"/>
              <a:t>Policies and Procedures Tool Team – Ryan Ashe (Chair)</a:t>
            </a:r>
            <a:br>
              <a:rPr lang="en-US" b="1" dirty="0"/>
            </a:br>
            <a:br>
              <a:rPr lang="en-US" b="1" dirty="0"/>
            </a:br>
            <a:r>
              <a:rPr lang="en-US" sz="2200" b="1" dirty="0">
                <a:solidFill>
                  <a:srgbClr val="000000"/>
                </a:solidFill>
                <a:latin typeface="Arial" panose="020B0604020202020204" pitchFamily="34" charset="0"/>
                <a:cs typeface="Arial" panose="020B0604020202020204" pitchFamily="34" charset="0"/>
              </a:rPr>
              <a:t>Purpose:</a:t>
            </a:r>
            <a:r>
              <a:rPr lang="en-U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t>to develop best practice model templates for small and large EMS agencies for the management of medications, to include purchasing, storage and inventory management, dispensing, operational resupply, security and accountability, record keeping, diversions and disposal.</a:t>
            </a:r>
            <a:endParaRPr lang="en-US" sz="2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0976B44-3FE2-A8A5-AE25-49B6401EC98D}"/>
              </a:ext>
            </a:extLst>
          </p:cNvPr>
          <p:cNvSpPr>
            <a:spLocks noGrp="1"/>
          </p:cNvSpPr>
          <p:nvPr>
            <p:ph type="body" idx="1"/>
          </p:nvPr>
        </p:nvSpPr>
        <p:spPr>
          <a:xfrm>
            <a:off x="838200" y="4140875"/>
            <a:ext cx="11049000" cy="2031325"/>
          </a:xfrm>
        </p:spPr>
        <p:txBody>
          <a:bodyPr/>
          <a:lstStyle/>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Ryan Ashe – Fire Chief, James City County Fire Department, VFCA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Bryan Kimberlin – Lead Field Coordinator, SW Virginia EMS Council, Reg Council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Jeffrey Meyer – EMS Division Chief, Virginia Beach EMS – VAGEMSA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Wayne Perry - Executive Director, Rappahannock EMS Council, Reg Council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Amy Shultz - Director of Pharmacy, Chesapeake Regional Healthcare – VSHSP</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Natalie Nguygen - Medication Safety Mgr. Pharmacy Services, VCU HS - 	VSHSP</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45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9F73-364E-BB26-25B2-778E3FBC6BD0}"/>
              </a:ext>
            </a:extLst>
          </p:cNvPr>
          <p:cNvSpPr>
            <a:spLocks noGrp="1"/>
          </p:cNvSpPr>
          <p:nvPr>
            <p:ph type="title"/>
          </p:nvPr>
        </p:nvSpPr>
        <p:spPr>
          <a:xfrm>
            <a:off x="838200" y="598932"/>
            <a:ext cx="10378439" cy="3108543"/>
          </a:xfrm>
        </p:spPr>
        <p:txBody>
          <a:bodyPr/>
          <a:lstStyle/>
          <a:p>
            <a:pPr algn="l"/>
            <a:r>
              <a:rPr lang="en-US" sz="4400" dirty="0"/>
              <a:t>Tool Team Reports</a:t>
            </a:r>
            <a:br>
              <a:rPr lang="en-US" dirty="0"/>
            </a:br>
            <a:br>
              <a:rPr lang="en-US" dirty="0"/>
            </a:br>
            <a:r>
              <a:rPr lang="en-US" sz="2200" b="1" dirty="0">
                <a:latin typeface="Arial" panose="020B0604020202020204" pitchFamily="34" charset="0"/>
                <a:cs typeface="Arial" panose="020B0604020202020204" pitchFamily="34" charset="0"/>
              </a:rPr>
              <a:t>Purchasing Tool Team – Brian Frankel (Chair)</a:t>
            </a:r>
            <a:br>
              <a:rPr lang="en-US" sz="2200" b="1" dirty="0">
                <a:latin typeface="Arial" panose="020B0604020202020204" pitchFamily="34" charset="0"/>
                <a:cs typeface="Arial" panose="020B0604020202020204" pitchFamily="34" charset="0"/>
              </a:rPr>
            </a:br>
            <a:br>
              <a:rPr lang="en-US" sz="2200" b="1" dirty="0">
                <a:latin typeface="Arial" panose="020B0604020202020204" pitchFamily="34" charset="0"/>
                <a:cs typeface="Arial" panose="020B0604020202020204" pitchFamily="34" charset="0"/>
              </a:rPr>
            </a:br>
            <a:r>
              <a:rPr lang="en-US" sz="2200" b="1" dirty="0">
                <a:solidFill>
                  <a:srgbClr val="000000"/>
                </a:solidFill>
                <a:latin typeface="Arial" panose="020B0604020202020204" pitchFamily="34" charset="0"/>
                <a:cs typeface="Arial" panose="020B0604020202020204" pitchFamily="34" charset="0"/>
              </a:rPr>
              <a:t>Purpose:</a:t>
            </a:r>
            <a:r>
              <a:rPr lang="en-U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2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t>to develop multiple options that will allow EMS Agencies in </a:t>
            </a:r>
            <a:br>
              <a:rPr lang="en-US" sz="22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br>
            <a:r>
              <a:rPr lang="en-US" sz="22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t>Virginia to benefit from larger contract pricing when purchasing medications, medication storage/dispensing/inventory hardware and software, and disposal services.</a:t>
            </a:r>
            <a:endParaRPr lang="en-US" sz="2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0976B44-3FE2-A8A5-AE25-49B6401EC98D}"/>
              </a:ext>
            </a:extLst>
          </p:cNvPr>
          <p:cNvSpPr>
            <a:spLocks noGrp="1"/>
          </p:cNvSpPr>
          <p:nvPr>
            <p:ph type="body" idx="1"/>
          </p:nvPr>
        </p:nvSpPr>
        <p:spPr>
          <a:xfrm>
            <a:off x="838200" y="3931384"/>
            <a:ext cx="11049000" cy="1631216"/>
          </a:xfrm>
        </p:spPr>
        <p:txBody>
          <a:bodyPr/>
          <a:lstStyle/>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Brian Frankel - Deputy Chief, Operations, Stafford County Fire and Rescue, VFCA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Cynthia Williams - VP Chief Pharmacy Officer, Riverside Health System, VSHSP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Gill Abernathy - Chair, EMS Pharm Committee, Northern VA EMS Council, Reg Council</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Andrew Slater - Deputy Executive Director, Northern Virginia Emerg Response System </a:t>
            </a:r>
          </a:p>
          <a:p>
            <a:pPr marL="0" marR="0">
              <a:spcBef>
                <a:spcPts val="0"/>
              </a:spcBef>
              <a:spcAft>
                <a:spcPts val="0"/>
              </a:spcAft>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96749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9F73-364E-BB26-25B2-778E3FBC6BD0}"/>
              </a:ext>
            </a:extLst>
          </p:cNvPr>
          <p:cNvSpPr>
            <a:spLocks noGrp="1"/>
          </p:cNvSpPr>
          <p:nvPr>
            <p:ph type="title"/>
          </p:nvPr>
        </p:nvSpPr>
        <p:spPr>
          <a:xfrm>
            <a:off x="838201" y="598932"/>
            <a:ext cx="10134600" cy="2954655"/>
          </a:xfrm>
        </p:spPr>
        <p:txBody>
          <a:bodyPr/>
          <a:lstStyle/>
          <a:p>
            <a:pPr algn="l"/>
            <a:r>
              <a:rPr lang="en-US" sz="4400" dirty="0"/>
              <a:t>Tool Team Reports</a:t>
            </a:r>
            <a:br>
              <a:rPr lang="en-US" dirty="0"/>
            </a:br>
            <a:br>
              <a:rPr lang="en-US" dirty="0"/>
            </a:br>
            <a:r>
              <a:rPr lang="en-US" b="1" dirty="0"/>
              <a:t>Financial Assistance Tool Team – Gregory Woods (Chair)</a:t>
            </a:r>
            <a:br>
              <a:rPr lang="en-US" b="1" dirty="0"/>
            </a:br>
            <a:br>
              <a:rPr lang="en-US" b="1" dirty="0"/>
            </a:br>
            <a:r>
              <a:rPr lang="en-US" sz="2200" b="1" dirty="0">
                <a:latin typeface="Arial" panose="020B0604020202020204" pitchFamily="34" charset="0"/>
                <a:cs typeface="Arial" panose="020B0604020202020204" pitchFamily="34" charset="0"/>
              </a:rPr>
              <a:t>Purpose: </a:t>
            </a:r>
            <a:r>
              <a:rPr lang="en-US" sz="2200" b="1"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to develop some funding options to assist EMS agencies with initial transition costs.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60976B44-3FE2-A8A5-AE25-49B6401EC98D}"/>
              </a:ext>
            </a:extLst>
          </p:cNvPr>
          <p:cNvSpPr>
            <a:spLocks noGrp="1"/>
          </p:cNvSpPr>
          <p:nvPr>
            <p:ph type="body" idx="1"/>
          </p:nvPr>
        </p:nvSpPr>
        <p:spPr>
          <a:xfrm>
            <a:off x="838200" y="3345120"/>
            <a:ext cx="11049000" cy="2369880"/>
          </a:xfrm>
        </p:spPr>
        <p:txBody>
          <a:bodyPr/>
          <a:lstStyle/>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Ryan Ashe - Fire Chief, James City County Fire Department, VFCA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Michael Berg - Director, EMS Systems Funding, OEMS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Catherine Ford - Lobbyist, Commonwealth Strategy Group - VSHSP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Daniel Linkins - Executive Director, Central Shenandoah EMS Council, Reg Council </a:t>
            </a: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Brad McDaniel - Clinical Pharmacy Specialist, Carilion Clinic - VSHSP</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Amy Shultz - Director of Pharmacy, Chesapeake Regional Healthcare – VSHSP</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Gregory Woods - Executive Director, Southwest Virginia EMS Council, Reg Council</a:t>
            </a:r>
            <a:endParaRPr lang="en-US" sz="22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59246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Tool Team Products</a:t>
            </a:r>
            <a:endParaRPr sz="4400" dirty="0"/>
          </a:p>
        </p:txBody>
      </p:sp>
      <p:sp>
        <p:nvSpPr>
          <p:cNvPr id="3" name="object 3"/>
          <p:cNvSpPr txBox="1"/>
          <p:nvPr/>
        </p:nvSpPr>
        <p:spPr>
          <a:xfrm>
            <a:off x="916939" y="1447800"/>
            <a:ext cx="10057765" cy="5115503"/>
          </a:xfrm>
          <a:prstGeom prst="rect">
            <a:avLst/>
          </a:prstGeom>
        </p:spPr>
        <p:txBody>
          <a:bodyPr vert="horz" wrap="square" lIns="0" tIns="46990" rIns="0" bIns="0" rtlCol="0">
            <a:spAutoFit/>
          </a:bodyPr>
          <a:lstStyle/>
          <a:p>
            <a:pPr marL="0" marR="0">
              <a:spcBef>
                <a:spcPts val="0"/>
              </a:spcBef>
              <a:spcAft>
                <a:spcPts val="0"/>
              </a:spcAft>
            </a:pPr>
            <a:endParaRPr lang="en-US" sz="2800" b="1"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Tool Team products will be posted on Regional EMS Council websites and the OEMS website for use by EMS Agencies and Regional EMS Councils</a:t>
            </a:r>
          </a:p>
          <a:p>
            <a:pPr marL="342900" marR="0" lvl="0" indent="-342900">
              <a:spcBef>
                <a:spcPts val="0"/>
              </a:spcBef>
              <a:spcAft>
                <a:spcPts val="0"/>
              </a:spcAft>
              <a:buFont typeface="Times New Roman" panose="02020603050405020304" pitchFamily="18" charset="0"/>
              <a:buChar char="•"/>
            </a:pPr>
            <a:r>
              <a:rPr lang="en-US" sz="2400" dirty="0">
                <a:solidFill>
                  <a:srgbClr val="212121"/>
                </a:solidFill>
                <a:latin typeface="Aptos" panose="020B0004020202020204" pitchFamily="34" charset="0"/>
                <a:ea typeface="Times New Roman" panose="02020603050405020304" pitchFamily="18" charset="0"/>
                <a:cs typeface="Times New Roman" panose="02020603050405020304" pitchFamily="18" charset="0"/>
              </a:rPr>
              <a:t>Send completed products to the “Completed Tools” folder located in the Tool Team’s files Folder in MS Teams for delivery to the Regional Councils and OEMS </a:t>
            </a: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Include POCs and Instructions/guidance for implementation (if required)</a:t>
            </a:r>
          </a:p>
          <a:p>
            <a:pPr marL="342900" marR="0" lvl="0" indent="-342900">
              <a:spcBef>
                <a:spcPts val="0"/>
              </a:spcBef>
              <a:spcAft>
                <a:spcPts val="0"/>
              </a:spcAft>
              <a:buFont typeface="Times New Roman" panose="02020603050405020304" pitchFamily="18" charset="0"/>
              <a:buChar char="•"/>
            </a:pPr>
            <a:r>
              <a:rPr lang="en-US" sz="2400" dirty="0">
                <a:solidFill>
                  <a:srgbClr val="212121"/>
                </a:solidFill>
                <a:latin typeface="Aptos" panose="020B0004020202020204" pitchFamily="34" charset="0"/>
                <a:ea typeface="Times New Roman" panose="02020603050405020304" pitchFamily="18" charset="0"/>
                <a:cs typeface="Times New Roman" panose="02020603050405020304" pitchFamily="18" charset="0"/>
              </a:rPr>
              <a:t>Notify Michael Player, </a:t>
            </a:r>
            <a:r>
              <a:rPr lang="en-US" sz="2400" dirty="0">
                <a:solidFill>
                  <a:srgbClr val="212121"/>
                </a:solidFill>
                <a:latin typeface="Aptos" panose="020B0004020202020204" pitchFamily="34" charset="0"/>
                <a:ea typeface="Times New Roman" panose="02020603050405020304" pitchFamily="18" charset="0"/>
                <a:cs typeface="Times New Roman" panose="02020603050405020304" pitchFamily="18" charset="0"/>
                <a:hlinkClick r:id="rId3"/>
              </a:rPr>
              <a:t>mplayer@vaems.org</a:t>
            </a:r>
            <a:r>
              <a:rPr lang="en-US" sz="2400" dirty="0">
                <a:solidFill>
                  <a:srgbClr val="212121"/>
                </a:solidFill>
                <a:latin typeface="Aptos" panose="020B0004020202020204" pitchFamily="34" charset="0"/>
                <a:ea typeface="Times New Roman" panose="02020603050405020304" pitchFamily="18" charset="0"/>
                <a:cs typeface="Times New Roman" panose="02020603050405020304" pitchFamily="18" charset="0"/>
              </a:rPr>
              <a:t> </a:t>
            </a:r>
            <a:endPar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3830845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11124"/>
            <a:ext cx="9217661" cy="689932"/>
          </a:xfrm>
          <a:prstGeom prst="rect">
            <a:avLst/>
          </a:prstGeom>
        </p:spPr>
        <p:txBody>
          <a:bodyPr vert="horz" wrap="square" lIns="0" tIns="12700" rIns="0" bIns="0" rtlCol="0">
            <a:spAutoFit/>
          </a:bodyPr>
          <a:lstStyle/>
          <a:p>
            <a:pPr marL="12700">
              <a:lnSpc>
                <a:spcPct val="100000"/>
              </a:lnSpc>
              <a:spcBef>
                <a:spcPts val="100"/>
              </a:spcBef>
            </a:pPr>
            <a:r>
              <a:rPr lang="en-US" sz="4400" spc="-315" dirty="0">
                <a:solidFill>
                  <a:srgbClr val="000000"/>
                </a:solidFill>
              </a:rPr>
              <a:t>Regional Council Transition Status Reports</a:t>
            </a:r>
            <a:endParaRPr sz="4400" dirty="0"/>
          </a:p>
        </p:txBody>
      </p:sp>
      <p:sp>
        <p:nvSpPr>
          <p:cNvPr id="5" name="TextBox 4">
            <a:extLst>
              <a:ext uri="{FF2B5EF4-FFF2-40B4-BE49-F238E27FC236}">
                <a16:creationId xmlns:a16="http://schemas.microsoft.com/office/drawing/2014/main" id="{2FED906F-FAC0-14F4-FF5B-0047A794E063}"/>
              </a:ext>
            </a:extLst>
          </p:cNvPr>
          <p:cNvSpPr txBox="1"/>
          <p:nvPr/>
        </p:nvSpPr>
        <p:spPr>
          <a:xfrm>
            <a:off x="914400" y="1524000"/>
            <a:ext cx="10591800" cy="3477875"/>
          </a:xfrm>
          <a:prstGeom prst="rect">
            <a:avLst/>
          </a:prstGeom>
          <a:noFill/>
        </p:spPr>
        <p:txBody>
          <a:bodyPr wrap="square">
            <a:spAutoFit/>
          </a:bodyPr>
          <a:lstStyle/>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Blue Ridge EMS Council</a:t>
            </a:r>
          </a:p>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Central Shenandoah EMS Council</a:t>
            </a:r>
          </a:p>
          <a:p>
            <a:pPr marL="0" marR="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Lord Fairfax EMS Council</a:t>
            </a:r>
          </a:p>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Northern Virginia EMS Council</a:t>
            </a:r>
          </a:p>
          <a:p>
            <a:pPr marL="0" marR="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Old Dominion EMS Alliance</a:t>
            </a:r>
          </a:p>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Peninsulas EMS Council</a:t>
            </a:r>
          </a:p>
          <a:p>
            <a:pPr marL="0" marR="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Rappahannock EMS Council</a:t>
            </a:r>
          </a:p>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Southwest Virginia EMS Council</a:t>
            </a:r>
          </a:p>
          <a:p>
            <a:pPr marL="0" marR="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Tidewater EMS Council</a:t>
            </a:r>
          </a:p>
          <a:p>
            <a:pPr marL="0" marR="0">
              <a:spcBef>
                <a:spcPts val="0"/>
              </a:spcBef>
              <a:spcAft>
                <a:spcPts val="0"/>
              </a:spcAft>
            </a:pPr>
            <a:r>
              <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Thomas Jefferson EMS Council</a:t>
            </a:r>
          </a:p>
          <a:p>
            <a:pPr marL="0" marR="0">
              <a:spcBef>
                <a:spcPts val="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Western Virginia EMS Council</a:t>
            </a:r>
            <a:endParaRPr lang="en-US" sz="20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6043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46B3-590A-5277-E552-DF563E75D51C}"/>
              </a:ext>
            </a:extLst>
          </p:cNvPr>
          <p:cNvSpPr>
            <a:spLocks noGrp="1"/>
          </p:cNvSpPr>
          <p:nvPr>
            <p:ph type="title"/>
          </p:nvPr>
        </p:nvSpPr>
        <p:spPr>
          <a:xfrm>
            <a:off x="916939" y="598932"/>
            <a:ext cx="10299700" cy="677108"/>
          </a:xfrm>
        </p:spPr>
        <p:txBody>
          <a:bodyPr/>
          <a:lstStyle/>
          <a:p>
            <a:r>
              <a:rPr lang="en-US" sz="4400" dirty="0"/>
              <a:t>Open Forum</a:t>
            </a:r>
          </a:p>
        </p:txBody>
      </p:sp>
    </p:spTree>
    <p:extLst>
      <p:ext uri="{BB962C8B-B14F-4D97-AF65-F5344CB8AC3E}">
        <p14:creationId xmlns:p14="http://schemas.microsoft.com/office/powerpoint/2010/main" val="118921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46B3-590A-5277-E552-DF563E75D51C}"/>
              </a:ext>
            </a:extLst>
          </p:cNvPr>
          <p:cNvSpPr>
            <a:spLocks noGrp="1"/>
          </p:cNvSpPr>
          <p:nvPr>
            <p:ph type="title"/>
          </p:nvPr>
        </p:nvSpPr>
        <p:spPr>
          <a:xfrm>
            <a:off x="916939" y="598932"/>
            <a:ext cx="10299700" cy="677108"/>
          </a:xfrm>
        </p:spPr>
        <p:txBody>
          <a:bodyPr/>
          <a:lstStyle/>
          <a:p>
            <a:r>
              <a:rPr lang="en-US" sz="4400" dirty="0"/>
              <a:t>Next Steps</a:t>
            </a:r>
          </a:p>
        </p:txBody>
      </p:sp>
      <p:sp>
        <p:nvSpPr>
          <p:cNvPr id="3" name="Text Placeholder 2">
            <a:extLst>
              <a:ext uri="{FF2B5EF4-FFF2-40B4-BE49-F238E27FC236}">
                <a16:creationId xmlns:a16="http://schemas.microsoft.com/office/drawing/2014/main" id="{BD4183A7-67EC-CBC7-B172-2ADD55EB4087}"/>
              </a:ext>
            </a:extLst>
          </p:cNvPr>
          <p:cNvSpPr>
            <a:spLocks noGrp="1"/>
          </p:cNvSpPr>
          <p:nvPr>
            <p:ph type="body" idx="1"/>
          </p:nvPr>
        </p:nvSpPr>
        <p:spPr>
          <a:xfrm>
            <a:off x="1374139" y="1600200"/>
            <a:ext cx="9836150" cy="3631763"/>
          </a:xfrm>
        </p:spPr>
        <p:txBody>
          <a:bodyPr/>
          <a:lstStyle/>
          <a:p>
            <a:r>
              <a:rPr lang="en-US" dirty="0"/>
              <a:t>Next Meeting – June 10, 2024, at 1 pm</a:t>
            </a:r>
          </a:p>
          <a:p>
            <a:r>
              <a:rPr lang="en-US" dirty="0"/>
              <a:t>Workgroup Phase 2 – Supporting transition</a:t>
            </a:r>
          </a:p>
          <a:p>
            <a:pPr marL="457200" indent="-457200">
              <a:buFont typeface="Arial" panose="020B0604020202020204" pitchFamily="34" charset="0"/>
              <a:buChar char="•"/>
            </a:pPr>
            <a:r>
              <a:rPr lang="en-US" sz="2200" dirty="0"/>
              <a:t>Acting as SMEs for EMS Agencies and Regional Councils implementing tools</a:t>
            </a:r>
          </a:p>
          <a:p>
            <a:pPr marL="457200" indent="-457200">
              <a:buFont typeface="Arial" panose="020B0604020202020204" pitchFamily="34" charset="0"/>
              <a:buChar char="•"/>
            </a:pPr>
            <a:r>
              <a:rPr lang="en-US" sz="2200" dirty="0"/>
              <a:t>Continuing to develop additional tools</a:t>
            </a:r>
          </a:p>
          <a:p>
            <a:pPr marL="457200" indent="-457200">
              <a:buFont typeface="Arial" panose="020B0604020202020204" pitchFamily="34" charset="0"/>
              <a:buChar char="•"/>
            </a:pPr>
            <a:r>
              <a:rPr lang="en-US" sz="2200" dirty="0"/>
              <a:t>Answering questions and developing a common Q&amp;A document</a:t>
            </a:r>
          </a:p>
          <a:p>
            <a:pPr marL="457200" indent="-457200">
              <a:buFont typeface="Arial" panose="020B0604020202020204" pitchFamily="34" charset="0"/>
              <a:buChar char="•"/>
            </a:pPr>
            <a:r>
              <a:rPr lang="en-US" sz="2200" dirty="0"/>
              <a:t>Highlighting examples of successful transition strategies</a:t>
            </a:r>
          </a:p>
          <a:p>
            <a:pPr marL="457200" indent="-457200">
              <a:buFont typeface="Arial" panose="020B0604020202020204" pitchFamily="34" charset="0"/>
              <a:buChar char="•"/>
            </a:pPr>
            <a:r>
              <a:rPr lang="en-US" sz="2200" dirty="0"/>
              <a:t>Other ideas</a:t>
            </a:r>
          </a:p>
          <a:p>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43774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11124"/>
            <a:ext cx="1717675" cy="695960"/>
          </a:xfrm>
          <a:prstGeom prst="rect">
            <a:avLst/>
          </a:prstGeom>
        </p:spPr>
        <p:txBody>
          <a:bodyPr vert="horz" wrap="square" lIns="0" tIns="12700" rIns="0" bIns="0" rtlCol="0">
            <a:spAutoFit/>
          </a:bodyPr>
          <a:lstStyle/>
          <a:p>
            <a:pPr marL="12700">
              <a:lnSpc>
                <a:spcPct val="100000"/>
              </a:lnSpc>
              <a:spcBef>
                <a:spcPts val="100"/>
              </a:spcBef>
            </a:pPr>
            <a:r>
              <a:rPr sz="4400" spc="-315" dirty="0">
                <a:solidFill>
                  <a:srgbClr val="000000"/>
                </a:solidFill>
              </a:rPr>
              <a:t>Agenda</a:t>
            </a:r>
            <a:endParaRPr sz="4400" dirty="0"/>
          </a:p>
        </p:txBody>
      </p:sp>
      <p:sp>
        <p:nvSpPr>
          <p:cNvPr id="3" name="object 3"/>
          <p:cNvSpPr txBox="1"/>
          <p:nvPr/>
        </p:nvSpPr>
        <p:spPr>
          <a:xfrm>
            <a:off x="916939" y="1447800"/>
            <a:ext cx="10589261" cy="4116512"/>
          </a:xfrm>
          <a:prstGeom prst="rect">
            <a:avLst/>
          </a:prstGeom>
        </p:spPr>
        <p:txBody>
          <a:bodyPr vert="horz" wrap="square" lIns="0" tIns="91440" rIns="0" bIns="0" rtlCol="0">
            <a:spAutoFit/>
          </a:bodyPr>
          <a:lstStyle/>
          <a:p>
            <a:pPr marL="241300" indent="-228600">
              <a:lnSpc>
                <a:spcPct val="100000"/>
              </a:lnSpc>
              <a:spcBef>
                <a:spcPts val="720"/>
              </a:spcBef>
              <a:buChar char="•"/>
              <a:tabLst>
                <a:tab pos="241300" algn="l"/>
              </a:tabLst>
            </a:pPr>
            <a:r>
              <a:rPr sz="2800" spc="-65" dirty="0">
                <a:latin typeface="Arial"/>
                <a:cs typeface="Arial"/>
              </a:rPr>
              <a:t>Introductions</a:t>
            </a:r>
            <a:r>
              <a:rPr lang="en-US" sz="2800" spc="-65" dirty="0">
                <a:latin typeface="Arial"/>
                <a:cs typeface="Arial"/>
              </a:rPr>
              <a:t>/Workgroup Additions</a:t>
            </a:r>
          </a:p>
          <a:p>
            <a:pPr marL="241300" indent="-228600">
              <a:lnSpc>
                <a:spcPct val="100000"/>
              </a:lnSpc>
              <a:spcBef>
                <a:spcPts val="720"/>
              </a:spcBef>
              <a:buChar char="•"/>
              <a:tabLst>
                <a:tab pos="241300" algn="l"/>
              </a:tabLst>
            </a:pPr>
            <a:r>
              <a:rPr lang="en-US" sz="2800" spc="-114" dirty="0">
                <a:latin typeface="Arial"/>
                <a:cs typeface="Arial"/>
              </a:rPr>
              <a:t>Audio </a:t>
            </a:r>
            <a:r>
              <a:rPr sz="2800" spc="-5" dirty="0">
                <a:latin typeface="Arial"/>
                <a:cs typeface="Arial"/>
              </a:rPr>
              <a:t>of </a:t>
            </a:r>
            <a:r>
              <a:rPr lang="en-US" sz="2800" spc="-150" dirty="0">
                <a:latin typeface="Arial"/>
                <a:cs typeface="Arial"/>
              </a:rPr>
              <a:t>last </a:t>
            </a:r>
            <a:r>
              <a:rPr sz="2800" spc="-90" dirty="0">
                <a:latin typeface="Arial"/>
                <a:cs typeface="Arial"/>
              </a:rPr>
              <a:t>meeting</a:t>
            </a:r>
            <a:r>
              <a:rPr lang="en-US" sz="2800" spc="-90" dirty="0">
                <a:latin typeface="Arial"/>
                <a:cs typeface="Arial"/>
              </a:rPr>
              <a:t> available in MST Meeting Files for April 8, 2024</a:t>
            </a:r>
          </a:p>
          <a:p>
            <a:pPr marL="241300" indent="-228600">
              <a:lnSpc>
                <a:spcPct val="100000"/>
              </a:lnSpc>
              <a:spcBef>
                <a:spcPts val="720"/>
              </a:spcBef>
              <a:buChar char="•"/>
              <a:tabLst>
                <a:tab pos="241300" algn="l"/>
              </a:tabLst>
            </a:pPr>
            <a:r>
              <a:rPr lang="en-US" sz="2800" spc="-90" dirty="0">
                <a:latin typeface="Arial"/>
                <a:cs typeface="Arial"/>
              </a:rPr>
              <a:t>Final DEA Ruling</a:t>
            </a:r>
          </a:p>
          <a:p>
            <a:pPr marL="241300" indent="-228600">
              <a:lnSpc>
                <a:spcPct val="100000"/>
              </a:lnSpc>
              <a:spcBef>
                <a:spcPts val="625"/>
              </a:spcBef>
              <a:buChar char="•"/>
              <a:tabLst>
                <a:tab pos="241300" algn="l"/>
              </a:tabLst>
            </a:pPr>
            <a:r>
              <a:rPr lang="en-US" sz="2800" spc="-90" dirty="0">
                <a:latin typeface="Arial"/>
                <a:cs typeface="Arial"/>
              </a:rPr>
              <a:t>May 2, 2024, BOP Meeting </a:t>
            </a:r>
          </a:p>
          <a:p>
            <a:pPr marL="241300" indent="-228600">
              <a:lnSpc>
                <a:spcPct val="100000"/>
              </a:lnSpc>
              <a:spcBef>
                <a:spcPts val="625"/>
              </a:spcBef>
              <a:buChar char="•"/>
              <a:tabLst>
                <a:tab pos="241300" algn="l"/>
              </a:tabLst>
            </a:pPr>
            <a:r>
              <a:rPr lang="en-US" sz="2800" spc="-90" dirty="0">
                <a:latin typeface="Arial"/>
                <a:cs typeface="Arial"/>
              </a:rPr>
              <a:t>Tool Teams – Reports</a:t>
            </a:r>
          </a:p>
          <a:p>
            <a:pPr marL="241300" indent="-228600">
              <a:lnSpc>
                <a:spcPct val="100000"/>
              </a:lnSpc>
              <a:spcBef>
                <a:spcPts val="625"/>
              </a:spcBef>
              <a:buChar char="•"/>
              <a:tabLst>
                <a:tab pos="241300" algn="l"/>
              </a:tabLst>
            </a:pPr>
            <a:r>
              <a:rPr lang="en-US" sz="2800" spc="-90" dirty="0">
                <a:latin typeface="Arial"/>
                <a:cs typeface="Arial"/>
              </a:rPr>
              <a:t>Regional Council Transition Status Reports</a:t>
            </a:r>
          </a:p>
          <a:p>
            <a:pPr marL="241300" indent="-228600">
              <a:lnSpc>
                <a:spcPct val="100000"/>
              </a:lnSpc>
              <a:spcBef>
                <a:spcPts val="625"/>
              </a:spcBef>
              <a:buChar char="•"/>
              <a:tabLst>
                <a:tab pos="241300" algn="l"/>
              </a:tabLst>
            </a:pPr>
            <a:r>
              <a:rPr lang="en-US" sz="2800" spc="-90" dirty="0">
                <a:latin typeface="Arial"/>
                <a:cs typeface="Arial"/>
              </a:rPr>
              <a:t>Open Forum</a:t>
            </a:r>
          </a:p>
          <a:p>
            <a:pPr marL="241300" indent="-228600">
              <a:lnSpc>
                <a:spcPct val="100000"/>
              </a:lnSpc>
              <a:spcBef>
                <a:spcPts val="745"/>
              </a:spcBef>
              <a:buChar char="•"/>
              <a:tabLst>
                <a:tab pos="241300" algn="l"/>
              </a:tabLst>
            </a:pPr>
            <a:r>
              <a:rPr sz="2800" spc="-114" dirty="0">
                <a:latin typeface="Arial"/>
                <a:cs typeface="Arial"/>
              </a:rPr>
              <a:t>Next </a:t>
            </a:r>
            <a:r>
              <a:rPr lang="en-US" sz="2800" spc="-90" dirty="0">
                <a:latin typeface="Arial"/>
                <a:cs typeface="Arial"/>
              </a:rPr>
              <a:t>Steps</a:t>
            </a:r>
            <a:endParaRPr sz="2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11124"/>
            <a:ext cx="8455661" cy="689932"/>
          </a:xfrm>
          <a:prstGeom prst="rect">
            <a:avLst/>
          </a:prstGeom>
        </p:spPr>
        <p:txBody>
          <a:bodyPr vert="horz" wrap="square" lIns="0" tIns="12700" rIns="0" bIns="0" rtlCol="0">
            <a:spAutoFit/>
          </a:bodyPr>
          <a:lstStyle/>
          <a:p>
            <a:pPr marL="12700">
              <a:lnSpc>
                <a:spcPct val="100000"/>
              </a:lnSpc>
              <a:spcBef>
                <a:spcPts val="100"/>
              </a:spcBef>
            </a:pPr>
            <a:r>
              <a:rPr lang="en-US" sz="4400" spc="-315" dirty="0">
                <a:solidFill>
                  <a:srgbClr val="000000"/>
                </a:solidFill>
              </a:rPr>
              <a:t>New and Pending Information</a:t>
            </a:r>
            <a:endParaRPr sz="4400" dirty="0"/>
          </a:p>
        </p:txBody>
      </p:sp>
      <p:sp>
        <p:nvSpPr>
          <p:cNvPr id="5" name="TextBox 4">
            <a:extLst>
              <a:ext uri="{FF2B5EF4-FFF2-40B4-BE49-F238E27FC236}">
                <a16:creationId xmlns:a16="http://schemas.microsoft.com/office/drawing/2014/main" id="{2FED906F-FAC0-14F4-FF5B-0047A794E063}"/>
              </a:ext>
            </a:extLst>
          </p:cNvPr>
          <p:cNvSpPr txBox="1"/>
          <p:nvPr/>
        </p:nvSpPr>
        <p:spPr>
          <a:xfrm>
            <a:off x="914400" y="1752600"/>
            <a:ext cx="7010400" cy="523220"/>
          </a:xfrm>
          <a:prstGeom prst="rect">
            <a:avLst/>
          </a:prstGeom>
          <a:noFill/>
        </p:spPr>
        <p:txBody>
          <a:bodyPr wrap="square">
            <a:spAutoFit/>
          </a:bodyPr>
          <a:lstStyle/>
          <a:p>
            <a:pPr marL="241300" indent="-228600">
              <a:lnSpc>
                <a:spcPct val="100000"/>
              </a:lnSpc>
              <a:spcBef>
                <a:spcPts val="720"/>
              </a:spcBef>
              <a:buChar char="•"/>
              <a:tabLst>
                <a:tab pos="241300" algn="l"/>
              </a:tabLst>
            </a:pPr>
            <a:r>
              <a:rPr lang="en-US" sz="2800" spc="-65" dirty="0">
                <a:latin typeface="Arial"/>
                <a:cs typeface="Arial"/>
              </a:rPr>
              <a:t>Final DEA Ruling </a:t>
            </a:r>
          </a:p>
        </p:txBody>
      </p:sp>
    </p:spTree>
    <p:extLst>
      <p:ext uri="{BB962C8B-B14F-4D97-AF65-F5344CB8AC3E}">
        <p14:creationId xmlns:p14="http://schemas.microsoft.com/office/powerpoint/2010/main" val="5314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May 2, 2024, BOP Meeting</a:t>
            </a:r>
            <a:endParaRPr sz="4400" dirty="0"/>
          </a:p>
        </p:txBody>
      </p:sp>
      <p:sp>
        <p:nvSpPr>
          <p:cNvPr id="3" name="object 3"/>
          <p:cNvSpPr txBox="1"/>
          <p:nvPr/>
        </p:nvSpPr>
        <p:spPr>
          <a:xfrm>
            <a:off x="916939" y="1447800"/>
            <a:ext cx="10057765" cy="6418424"/>
          </a:xfrm>
          <a:prstGeom prst="rect">
            <a:avLst/>
          </a:prstGeom>
        </p:spPr>
        <p:txBody>
          <a:bodyPr vert="horz" wrap="square" lIns="0" tIns="46990" rIns="0" bIns="0" rtlCol="0">
            <a:spAutoFit/>
          </a:bodyPr>
          <a:lstStyle/>
          <a:p>
            <a:pPr marL="12700">
              <a:lnSpc>
                <a:spcPct val="100000"/>
              </a:lnSpc>
              <a:spcBef>
                <a:spcPts val="370"/>
              </a:spcBef>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r>
              <a:rPr lang="en-US" sz="2400" dirty="0">
                <a:latin typeface="Arial"/>
                <a:cs typeface="Arial"/>
              </a:rPr>
              <a:t>In preparation, BOP staff solicited additional comments from stakeholders on multiple drafts of the Proposed Amendments for EMS Related Regulations</a:t>
            </a:r>
          </a:p>
          <a:p>
            <a:pPr marL="241300" indent="-228600">
              <a:lnSpc>
                <a:spcPct val="100000"/>
              </a:lnSpc>
              <a:spcBef>
                <a:spcPts val="370"/>
              </a:spcBef>
              <a:buChar char="•"/>
              <a:tabLst>
                <a:tab pos="241300" algn="l"/>
              </a:tabLst>
            </a:pPr>
            <a:r>
              <a:rPr lang="en-US" sz="2400" dirty="0">
                <a:latin typeface="Arial"/>
                <a:cs typeface="Arial"/>
              </a:rPr>
              <a:t>The BOP discussed EMS comments and reviewed the final EMS informed draft line-by-line for over 4 hours</a:t>
            </a:r>
          </a:p>
          <a:p>
            <a:pPr marL="241300" indent="-228600">
              <a:lnSpc>
                <a:spcPct val="100000"/>
              </a:lnSpc>
              <a:spcBef>
                <a:spcPts val="370"/>
              </a:spcBef>
              <a:buChar char="•"/>
              <a:tabLst>
                <a:tab pos="241300" algn="l"/>
              </a:tabLst>
            </a:pPr>
            <a:r>
              <a:rPr lang="en-US" sz="2400" dirty="0">
                <a:latin typeface="Arial"/>
                <a:cs typeface="Arial"/>
              </a:rPr>
              <a:t>BOP unanimously passed their reworked Amendments as Emergency Regulations and Initiated a Notice of Regulatory Action</a:t>
            </a:r>
          </a:p>
          <a:p>
            <a:pPr marL="241300" indent="-228600">
              <a:lnSpc>
                <a:spcPct val="100000"/>
              </a:lnSpc>
              <a:spcBef>
                <a:spcPts val="370"/>
              </a:spcBef>
              <a:buChar char="•"/>
              <a:tabLst>
                <a:tab pos="241300" algn="l"/>
              </a:tabLst>
            </a:pPr>
            <a:r>
              <a:rPr lang="en-US" sz="2400" dirty="0">
                <a:latin typeface="Arial"/>
                <a:cs typeface="Arial"/>
              </a:rPr>
              <a:t>Regulations must undergo administrative Review Process – approx. 10 weeks</a:t>
            </a:r>
          </a:p>
          <a:p>
            <a:pPr marL="241300" indent="-228600">
              <a:lnSpc>
                <a:spcPct val="100000"/>
              </a:lnSpc>
              <a:spcBef>
                <a:spcPts val="370"/>
              </a:spcBef>
              <a:buChar char="•"/>
              <a:tabLst>
                <a:tab pos="241300" algn="l"/>
              </a:tabLst>
            </a:pPr>
            <a:r>
              <a:rPr lang="en-US" sz="2400" dirty="0">
                <a:latin typeface="Arial"/>
                <a:cs typeface="Arial"/>
              </a:rPr>
              <a:t>Emergency regulations are temporary and must be replaced by permanent regulations</a:t>
            </a: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331669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May 2, 2024, BOP Meeting</a:t>
            </a:r>
            <a:endParaRPr sz="4400" dirty="0"/>
          </a:p>
        </p:txBody>
      </p:sp>
      <p:sp>
        <p:nvSpPr>
          <p:cNvPr id="3" name="object 3"/>
          <p:cNvSpPr txBox="1"/>
          <p:nvPr/>
        </p:nvSpPr>
        <p:spPr>
          <a:xfrm>
            <a:off x="916939" y="1447800"/>
            <a:ext cx="10057765" cy="4048544"/>
          </a:xfrm>
          <a:prstGeom prst="rect">
            <a:avLst/>
          </a:prstGeom>
        </p:spPr>
        <p:txBody>
          <a:bodyPr vert="horz" wrap="square" lIns="0" tIns="46990" rIns="0" bIns="0" rtlCol="0">
            <a:spAutoFit/>
          </a:bodyPr>
          <a:lstStyle/>
          <a:p>
            <a:pPr marL="12700">
              <a:lnSpc>
                <a:spcPct val="100000"/>
              </a:lnSpc>
              <a:spcBef>
                <a:spcPts val="370"/>
              </a:spcBef>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r>
              <a:rPr lang="en-US" sz="2400" dirty="0">
                <a:latin typeface="Arial"/>
                <a:cs typeface="Arial"/>
              </a:rPr>
              <a:t>BOP repealed their previous Guidance Document 110-4, Virginia Board of Pharmacy Emergency Medical Services Drug Kits, as some of the guidance is now inconsistent with new language adopted by the Board.</a:t>
            </a:r>
          </a:p>
          <a:p>
            <a:pPr marL="241300" indent="-228600">
              <a:lnSpc>
                <a:spcPct val="100000"/>
              </a:lnSpc>
              <a:spcBef>
                <a:spcPts val="370"/>
              </a:spcBef>
              <a:buChar char="•"/>
              <a:tabLst>
                <a:tab pos="241300" algn="l"/>
              </a:tabLst>
            </a:pPr>
            <a:r>
              <a:rPr lang="en-US" sz="2400" dirty="0">
                <a:latin typeface="Arial"/>
                <a:cs typeface="Arial"/>
              </a:rPr>
              <a:t>BOP staff is developing a new Policy Document to assist with educating EMS stakeholders on the pending emergency regulations</a:t>
            </a: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247577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May 2, 2024, BOP Meeting</a:t>
            </a:r>
            <a:endParaRPr sz="4400" dirty="0"/>
          </a:p>
        </p:txBody>
      </p:sp>
      <p:sp>
        <p:nvSpPr>
          <p:cNvPr id="3" name="object 3"/>
          <p:cNvSpPr txBox="1"/>
          <p:nvPr/>
        </p:nvSpPr>
        <p:spPr>
          <a:xfrm>
            <a:off x="916939" y="1447800"/>
            <a:ext cx="10057765" cy="6705682"/>
          </a:xfrm>
          <a:prstGeom prst="rect">
            <a:avLst/>
          </a:prstGeom>
        </p:spPr>
        <p:txBody>
          <a:bodyPr vert="horz" wrap="square" lIns="0" tIns="46990" rIns="0" bIns="0" rtlCol="0">
            <a:spAutoFit/>
          </a:bodyPr>
          <a:lstStyle/>
          <a:p>
            <a:pPr marL="0" marR="0">
              <a:spcBef>
                <a:spcPts val="0"/>
              </a:spcBef>
              <a:spcAft>
                <a:spcPts val="0"/>
              </a:spcAft>
            </a:pPr>
            <a:r>
              <a:rPr lang="en-US" sz="2800" b="1"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Some of the changes approved</a:t>
            </a:r>
          </a:p>
          <a:p>
            <a:pPr marL="0" marR="0">
              <a:spcBef>
                <a:spcPts val="0"/>
              </a:spcBef>
              <a:spcAft>
                <a:spcPts val="0"/>
              </a:spcAft>
            </a:pPr>
            <a:endParaRPr lang="en-US" sz="2800" b="1"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 EMS agencies within a jurisdiction to be served by a single EMS Agency with a CSR/DEA license.</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 EMS agencies within a region to be served by the Regional Council with a single CSR license.</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Allows for continuation of Hospital 1:1 Exchange of Schedule 6 medications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 anyone with Virginia EMS certification at any level authorized to administer Medications to have access to medications under a supervising authority for the purposes of medication supply/resupply management.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12700">
              <a:lnSpc>
                <a:spcPct val="100000"/>
              </a:lnSpc>
              <a:spcBef>
                <a:spcPts val="370"/>
              </a:spcBef>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106389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May 2, 2024, BOP Meeting</a:t>
            </a:r>
            <a:endParaRPr sz="4400" dirty="0"/>
          </a:p>
        </p:txBody>
      </p:sp>
      <p:sp>
        <p:nvSpPr>
          <p:cNvPr id="3" name="object 3"/>
          <p:cNvSpPr txBox="1"/>
          <p:nvPr/>
        </p:nvSpPr>
        <p:spPr>
          <a:xfrm>
            <a:off x="916939" y="1447800"/>
            <a:ext cx="10057765" cy="7075014"/>
          </a:xfrm>
          <a:prstGeom prst="rect">
            <a:avLst/>
          </a:prstGeom>
        </p:spPr>
        <p:txBody>
          <a:bodyPr vert="horz" wrap="square" lIns="0" tIns="46990" rIns="0" bIns="0" rtlCol="0">
            <a:spAutoFit/>
          </a:bodyPr>
          <a:lstStyle/>
          <a:p>
            <a:pPr marL="0" marR="0">
              <a:spcBef>
                <a:spcPts val="0"/>
              </a:spcBef>
              <a:spcAft>
                <a:spcPts val="0"/>
              </a:spcAft>
            </a:pPr>
            <a:r>
              <a:rPr lang="en-US" sz="2800" b="1"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Some of the changes approved</a:t>
            </a:r>
          </a:p>
          <a:p>
            <a:pPr marL="0" marR="0">
              <a:spcBef>
                <a:spcPts val="0"/>
              </a:spcBef>
              <a:spcAft>
                <a:spcPts val="0"/>
              </a:spcAft>
            </a:pPr>
            <a:endParaRPr lang="en-US" sz="2800" b="1"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Allows medications and controlled substances to be transported in vehicles owned by EMS agencies, Regional Councils or Jurisdictions and used by EMS agencies and Regional Councils for the purpose of medical supply/resupply management.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Removed the requirement for alarm systems for the temporary storage of medication kits in an EMS Agency or designated location when the vehicle they are stored on must be removed from service for repair or maintenance and when only Schedule 6 medications are stored in the building.</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Only requires medications kits containing Schedule 2-5 medications to be sealed</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12700">
              <a:lnSpc>
                <a:spcPct val="100000"/>
              </a:lnSpc>
              <a:spcBef>
                <a:spcPts val="370"/>
              </a:spcBef>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65717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11124"/>
            <a:ext cx="10970262" cy="689932"/>
          </a:xfrm>
          <a:prstGeom prst="rect">
            <a:avLst/>
          </a:prstGeom>
        </p:spPr>
        <p:txBody>
          <a:bodyPr vert="horz" wrap="square" lIns="0" tIns="12700" rIns="0" bIns="0" rtlCol="0">
            <a:spAutoFit/>
          </a:bodyPr>
          <a:lstStyle/>
          <a:p>
            <a:pPr marL="12700">
              <a:lnSpc>
                <a:spcPct val="100000"/>
              </a:lnSpc>
              <a:spcBef>
                <a:spcPts val="100"/>
              </a:spcBef>
            </a:pPr>
            <a:r>
              <a:rPr lang="en-US" sz="4400" spc="-285" dirty="0">
                <a:solidFill>
                  <a:srgbClr val="000000"/>
                </a:solidFill>
              </a:rPr>
              <a:t>May 2, 2024, BOP Meeting</a:t>
            </a:r>
            <a:endParaRPr sz="4400" dirty="0"/>
          </a:p>
        </p:txBody>
      </p:sp>
      <p:sp>
        <p:nvSpPr>
          <p:cNvPr id="3" name="object 3"/>
          <p:cNvSpPr txBox="1"/>
          <p:nvPr/>
        </p:nvSpPr>
        <p:spPr>
          <a:xfrm>
            <a:off x="916939" y="1447800"/>
            <a:ext cx="10057765" cy="4859022"/>
          </a:xfrm>
          <a:prstGeom prst="rect">
            <a:avLst/>
          </a:prstGeom>
        </p:spPr>
        <p:txBody>
          <a:bodyPr vert="horz" wrap="square" lIns="0" tIns="46990" rIns="0" bIns="0" rtlCol="0">
            <a:spAutoFit/>
          </a:bodyPr>
          <a:lstStyle/>
          <a:p>
            <a:pPr marL="0" marR="0">
              <a:spcBef>
                <a:spcPts val="0"/>
              </a:spcBef>
              <a:spcAft>
                <a:spcPts val="0"/>
              </a:spcAft>
            </a:pPr>
            <a:r>
              <a:rPr lang="en-US" sz="2800" b="1"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Some of the changes approved</a:t>
            </a:r>
          </a:p>
          <a:p>
            <a:pPr marL="0" marR="0">
              <a:spcBef>
                <a:spcPts val="0"/>
              </a:spcBef>
              <a:spcAft>
                <a:spcPts val="0"/>
              </a:spcAft>
            </a:pPr>
            <a:endParaRPr lang="en-US" sz="2800" b="1"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Allows use of automated dispensing devices and RFID</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Conforms BOP regulations to the expected minimum regulations required by FDA and DEA for EMS.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240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Other changes reconciling differences in language and clarifying meanings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12700">
              <a:lnSpc>
                <a:spcPct val="100000"/>
              </a:lnSpc>
              <a:spcBef>
                <a:spcPts val="370"/>
              </a:spcBef>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241300" indent="-228600">
              <a:lnSpc>
                <a:spcPct val="100000"/>
              </a:lnSpc>
              <a:spcBef>
                <a:spcPts val="370"/>
              </a:spcBef>
              <a:buChar char="•"/>
              <a:tabLst>
                <a:tab pos="241300" algn="l"/>
              </a:tabLst>
            </a:pPr>
            <a:endParaRPr lang="en-US" sz="2400" dirty="0">
              <a:latin typeface="Arial"/>
              <a:cs typeface="Arial"/>
            </a:endParaRPr>
          </a:p>
          <a:p>
            <a:pPr marL="12700">
              <a:lnSpc>
                <a:spcPct val="100000"/>
              </a:lnSpc>
              <a:spcBef>
                <a:spcPts val="370"/>
              </a:spcBef>
              <a:tabLst>
                <a:tab pos="241300" algn="l"/>
              </a:tabLst>
            </a:pPr>
            <a:endParaRPr lang="en-US" sz="2400" dirty="0">
              <a:latin typeface="Arial"/>
              <a:cs typeface="Arial"/>
            </a:endParaRPr>
          </a:p>
          <a:p>
            <a:pPr marL="698500" lvl="1" indent="-228600">
              <a:spcBef>
                <a:spcPts val="370"/>
              </a:spcBef>
              <a:buChar char="•"/>
              <a:tabLst>
                <a:tab pos="241300" algn="l"/>
              </a:tabLst>
            </a:pPr>
            <a:endParaRPr lang="en-US" sz="2400" dirty="0">
              <a:latin typeface="Arial"/>
              <a:cs typeface="Arial"/>
            </a:endParaRPr>
          </a:p>
        </p:txBody>
      </p:sp>
    </p:spTree>
    <p:extLst>
      <p:ext uri="{BB962C8B-B14F-4D97-AF65-F5344CB8AC3E}">
        <p14:creationId xmlns:p14="http://schemas.microsoft.com/office/powerpoint/2010/main" val="107158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9F73-364E-BB26-25B2-778E3FBC6BD0}"/>
              </a:ext>
            </a:extLst>
          </p:cNvPr>
          <p:cNvSpPr>
            <a:spLocks noGrp="1"/>
          </p:cNvSpPr>
          <p:nvPr>
            <p:ph type="title"/>
          </p:nvPr>
        </p:nvSpPr>
        <p:spPr>
          <a:xfrm>
            <a:off x="838200" y="598932"/>
            <a:ext cx="10378439" cy="3293209"/>
          </a:xfrm>
        </p:spPr>
        <p:txBody>
          <a:bodyPr/>
          <a:lstStyle/>
          <a:p>
            <a:r>
              <a:rPr lang="en-US" sz="4400" dirty="0"/>
              <a:t>Tool Team Reports</a:t>
            </a:r>
            <a:br>
              <a:rPr lang="en-US" dirty="0"/>
            </a:br>
            <a:br>
              <a:rPr lang="en-US" dirty="0"/>
            </a:br>
            <a:r>
              <a:rPr lang="en-US" b="1" dirty="0"/>
              <a:t>CSRC and DEA Licensure Tool Team – Cindy Williams (Chair)</a:t>
            </a:r>
            <a:br>
              <a:rPr lang="en-US" b="1" dirty="0"/>
            </a:br>
            <a:br>
              <a:rPr lang="en-US" b="1" dirty="0"/>
            </a:br>
            <a:r>
              <a:rPr lang="en-US" sz="2200" b="1" dirty="0">
                <a:latin typeface="Arial" panose="020B0604020202020204" pitchFamily="34" charset="0"/>
                <a:cs typeface="Arial" panose="020B0604020202020204" pitchFamily="34" charset="0"/>
              </a:rPr>
              <a:t>Purpose: to </a:t>
            </a:r>
            <a:r>
              <a:rPr lang="en-US" sz="2200" b="1" dirty="0">
                <a:solidFill>
                  <a:srgbClr val="212121"/>
                </a:solidFill>
                <a:effectLst/>
                <a:latin typeface="Arial" panose="020B0604020202020204" pitchFamily="34" charset="0"/>
                <a:ea typeface="Calibri" panose="020F0502020204030204" pitchFamily="34" charset="0"/>
                <a:cs typeface="Arial" panose="020B0604020202020204" pitchFamily="34" charset="0"/>
              </a:rPr>
              <a:t>develop detailed step-by-step instruction for how to obtain CSRC and DEA EMS Agency Licensure with an estimated timeline, and training on how to prepare for inspection, understanding of requirements for purchasing and management of medications, record keeping, etc.   </a:t>
            </a:r>
            <a:endParaRPr lang="en-US" sz="2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0976B44-3FE2-A8A5-AE25-49B6401EC98D}"/>
              </a:ext>
            </a:extLst>
          </p:cNvPr>
          <p:cNvSpPr>
            <a:spLocks noGrp="1"/>
          </p:cNvSpPr>
          <p:nvPr>
            <p:ph type="body" idx="1"/>
          </p:nvPr>
        </p:nvSpPr>
        <p:spPr>
          <a:xfrm>
            <a:off x="838200" y="4011811"/>
            <a:ext cx="10378439" cy="2769989"/>
          </a:xfrm>
        </p:spPr>
        <p:txBody>
          <a:bodyPr/>
          <a:lstStyle/>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Melissa Doak - Battalion Chief, York County Fire and Life Safety, VFCA</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Brian Frankel – Deputy Chief Operations, Stafford County Fire and Rescue, VFCA</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Beth O’Halloran - Deputy Executive Director, VA Board of Pharmacy</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Caroline Juran - Executive Director, VA Board of Pharmacy</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Ron Passmore - Division Director, Regulation and Compliance Enforcement, OEMS</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Travis Veach - EMS Field Coordinator - Operations, PEMS Council, Reg Council</a:t>
            </a:r>
            <a:endParaRPr lang="en-US" sz="22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2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Cynthia Williams - VP Chief Pharmacy Officer, Riverside Health System, VSHSP</a:t>
            </a:r>
            <a:endParaRPr lang="en-US" sz="22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30349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1392</TotalTime>
  <Words>1149</Words>
  <Application>Microsoft Macintosh PowerPoint</Application>
  <PresentationFormat>Widescreen</PresentationFormat>
  <Paragraphs>115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Times New Roman</vt:lpstr>
      <vt:lpstr>Office Theme</vt:lpstr>
      <vt:lpstr>Virginia Regional EMS Medication Kit  Transition Workgroup</vt:lpstr>
      <vt:lpstr>Agenda</vt:lpstr>
      <vt:lpstr>New and Pending Information</vt:lpstr>
      <vt:lpstr>May 2, 2024, BOP Meeting</vt:lpstr>
      <vt:lpstr>May 2, 2024, BOP Meeting</vt:lpstr>
      <vt:lpstr>May 2, 2024, BOP Meeting</vt:lpstr>
      <vt:lpstr>May 2, 2024, BOP Meeting</vt:lpstr>
      <vt:lpstr>May 2, 2024, BOP Meeting</vt:lpstr>
      <vt:lpstr>Tool Team Reports  CSRC and DEA Licensure Tool Team – Cindy Williams (Chair)  Purpose: to develop detailed step-by-step instruction for how to obtain CSRC and DEA EMS Agency Licensure with an estimated timeline, and training on how to prepare for inspection, understanding of requirements for purchasing and management of medications, record keeping, etc.   </vt:lpstr>
      <vt:lpstr>Tool Team Reports  Policies and Procedures Tool Team – Ryan Ashe (Chair)  Purpose: to develop best practice model templates for small and large EMS agencies for the management of medications, to include purchasing, storage and inventory management, dispensing, operational resupply, security and accountability, record keeping, diversions and disposal.</vt:lpstr>
      <vt:lpstr>Tool Team Reports  Purchasing Tool Team – Brian Frankel (Chair)  Purpose: to develop multiple options that will allow EMS Agencies in  Virginia to benefit from larger contract pricing when purchasing medications, medication storage/dispensing/inventory hardware and software, and disposal services.</vt:lpstr>
      <vt:lpstr>Tool Team Reports  Financial Assistance Tool Team – Gregory Woods (Chair)  Purpose: to develop some funding options to assist EMS agencies with initial transition costs.   </vt:lpstr>
      <vt:lpstr>Tool Team Products</vt:lpstr>
      <vt:lpstr>Regional Council Transition Status Reports</vt:lpstr>
      <vt:lpstr>Open Forum</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Regional EMS Medication Kit  Transition Workgroup</dc:title>
  <dc:creator>Williams, Cindy</dc:creator>
  <cp:lastModifiedBy>Michael Player</cp:lastModifiedBy>
  <cp:revision>17</cp:revision>
  <dcterms:created xsi:type="dcterms:W3CDTF">2024-02-12T14:35:35Z</dcterms:created>
  <dcterms:modified xsi:type="dcterms:W3CDTF">2024-05-08T18:56:54Z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2024-01-10T00:00:00Z</vt:filetime>
  </property>
  <property fmtid="{D5CDD505-2E9C-101B-9397-08002B2CF9AE}" pid="3" name="LastSaved">
    <vt:filetime>2024-02-12T00:00:00Z</vt:filetime>
  </property>
</Properties>
</file>