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7"/>
  </p:notesMasterIdLst>
  <p:sldIdLst>
    <p:sldId id="257" r:id="rId5"/>
    <p:sldId id="261" r:id="rId6"/>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emi, Molly" initials="NM" lastIdx="1" clrIdx="0">
    <p:extLst>
      <p:ext uri="{19B8F6BF-5375-455C-9EA6-DF929625EA0E}">
        <p15:presenceInfo xmlns:p15="http://schemas.microsoft.com/office/powerpoint/2012/main" userId="S::moniemi@deloitte.com::c43c65d8-9756-4f8e-a127-9ae6aff42cc9" providerId="AD"/>
      </p:ext>
    </p:extLst>
  </p:cmAuthor>
  <p:cmAuthor id="2" name="Wynn, Stephanie" initials="WS" lastIdx="2" clrIdx="1">
    <p:extLst>
      <p:ext uri="{19B8F6BF-5375-455C-9EA6-DF929625EA0E}">
        <p15:presenceInfo xmlns:p15="http://schemas.microsoft.com/office/powerpoint/2012/main" userId="S::stewynn@deloitte.com::fce63f8f-37c7-4291-9b68-f32264002518" providerId="AD"/>
      </p:ext>
    </p:extLst>
  </p:cmAuthor>
  <p:cmAuthor id="3" name="Ali, Zibraan" initials="AZ" lastIdx="4" clrIdx="2">
    <p:extLst>
      <p:ext uri="{19B8F6BF-5375-455C-9EA6-DF929625EA0E}">
        <p15:presenceInfo xmlns:p15="http://schemas.microsoft.com/office/powerpoint/2012/main" userId="S::ziali@deloitte.com::fb472dd3-9df1-4a69-a75d-76c92106e5d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6B887E-E88C-456C-8716-46AD0A14ABEA}" v="1" dt="2022-10-03T20:02:30.6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3" d="100"/>
          <a:sy n="33" d="100"/>
        </p:scale>
        <p:origin x="2472" y="4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23B909-521E-437D-A4DE-392B1BAFDCC7}" type="datetimeFigureOut">
              <a:rPr lang="en-US" smtClean="0"/>
              <a:t>8/14/2024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D23A9D-8C7F-4323-BA15-DC5FB3924328}" type="slidenum">
              <a:rPr lang="en-US" smtClean="0"/>
              <a:t>‹#›</a:t>
            </a:fld>
            <a:endParaRPr lang="en-US"/>
          </a:p>
        </p:txBody>
      </p:sp>
    </p:spTree>
    <p:extLst>
      <p:ext uri="{BB962C8B-B14F-4D97-AF65-F5344CB8AC3E}">
        <p14:creationId xmlns:p14="http://schemas.microsoft.com/office/powerpoint/2010/main" val="1682140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C65C2F3-4C71-4375-992C-BBD01C3657C6}" type="slidenum">
              <a:rPr lang="en-US" smtClean="0"/>
              <a:t>1</a:t>
            </a:fld>
            <a:endParaRPr lang="en-US"/>
          </a:p>
        </p:txBody>
      </p:sp>
    </p:spTree>
    <p:extLst>
      <p:ext uri="{BB962C8B-B14F-4D97-AF65-F5344CB8AC3E}">
        <p14:creationId xmlns:p14="http://schemas.microsoft.com/office/powerpoint/2010/main" val="4252377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C65C2F3-4C71-4375-992C-BBD01C3657C6}" type="slidenum">
              <a:rPr lang="en-US" smtClean="0"/>
              <a:t>2</a:t>
            </a:fld>
            <a:endParaRPr lang="en-US"/>
          </a:p>
        </p:txBody>
      </p:sp>
    </p:spTree>
    <p:extLst>
      <p:ext uri="{BB962C8B-B14F-4D97-AF65-F5344CB8AC3E}">
        <p14:creationId xmlns:p14="http://schemas.microsoft.com/office/powerpoint/2010/main" val="2582404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3162020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948148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083802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ubhead &amp; Breadcrumb">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9FC15A37-A396-4B5E-9243-B7311F197801}"/>
              </a:ext>
            </a:extLst>
          </p:cNvPr>
          <p:cNvCxnSpPr>
            <a:cxnSpLocks/>
          </p:cNvCxnSpPr>
          <p:nvPr/>
        </p:nvCxnSpPr>
        <p:spPr>
          <a:xfrm flipH="1">
            <a:off x="857" y="752136"/>
            <a:ext cx="6856286" cy="0"/>
          </a:xfrm>
          <a:prstGeom prst="line">
            <a:avLst/>
          </a:prstGeom>
          <a:ln w="1270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9F4A093-1576-4EA2-8A5C-DF87DA75C6AE}"/>
              </a:ext>
            </a:extLst>
          </p:cNvPr>
          <p:cNvSpPr>
            <a:spLocks noGrp="1"/>
          </p:cNvSpPr>
          <p:nvPr>
            <p:ph type="title"/>
          </p:nvPr>
        </p:nvSpPr>
        <p:spPr>
          <a:xfrm>
            <a:off x="104717" y="267081"/>
            <a:ext cx="5812155" cy="517603"/>
          </a:xfrm>
          <a:prstGeom prst="rect">
            <a:avLst/>
          </a:prstGeom>
        </p:spPr>
        <p:txBody>
          <a:bodyPr anchor="ctr"/>
          <a:lstStyle>
            <a:lvl1pPr>
              <a:defRPr sz="1125">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en-US"/>
              <a:t>Click to edit Master title style</a:t>
            </a:r>
          </a:p>
        </p:txBody>
      </p:sp>
      <p:sp>
        <p:nvSpPr>
          <p:cNvPr id="6" name="Slide Number Placeholder 2">
            <a:extLst>
              <a:ext uri="{FF2B5EF4-FFF2-40B4-BE49-F238E27FC236}">
                <a16:creationId xmlns:a16="http://schemas.microsoft.com/office/drawing/2014/main" id="{50569C8E-182F-4A1C-9559-B76A31992CB1}"/>
              </a:ext>
            </a:extLst>
          </p:cNvPr>
          <p:cNvSpPr>
            <a:spLocks noGrp="1"/>
          </p:cNvSpPr>
          <p:nvPr>
            <p:ph type="sldNum" sz="quarter" idx="4"/>
          </p:nvPr>
        </p:nvSpPr>
        <p:spPr>
          <a:xfrm>
            <a:off x="5209867" y="8829115"/>
            <a:ext cx="1543050" cy="302285"/>
          </a:xfrm>
          <a:prstGeom prst="rect">
            <a:avLst/>
          </a:prstGeom>
        </p:spPr>
        <p:txBody>
          <a:bodyPr vert="horz" lIns="91440" tIns="45720" rIns="91440" bIns="45720" rtlCol="0" anchor="ctr"/>
          <a:lstStyle>
            <a:lvl1pPr algn="r">
              <a:defRPr sz="506" b="1">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712C3335-205F-418C-867F-00CD1B87F278}" type="slidenum">
              <a:rPr lang="en-US" smtClean="0"/>
              <a:t>‹#›</a:t>
            </a:fld>
            <a:endParaRPr lang="en-US"/>
          </a:p>
        </p:txBody>
      </p:sp>
      <p:sp>
        <p:nvSpPr>
          <p:cNvPr id="8" name="Text Placeholder 11">
            <a:extLst>
              <a:ext uri="{FF2B5EF4-FFF2-40B4-BE49-F238E27FC236}">
                <a16:creationId xmlns:a16="http://schemas.microsoft.com/office/drawing/2014/main" id="{090ADD6D-251D-442C-8CB5-7593444100E0}"/>
              </a:ext>
            </a:extLst>
          </p:cNvPr>
          <p:cNvSpPr>
            <a:spLocks noGrp="1"/>
          </p:cNvSpPr>
          <p:nvPr>
            <p:ph type="body" sz="quarter" idx="10" hasCustomPrompt="1"/>
          </p:nvPr>
        </p:nvSpPr>
        <p:spPr>
          <a:xfrm>
            <a:off x="104717" y="830619"/>
            <a:ext cx="6648200" cy="439120"/>
          </a:xfrm>
          <a:prstGeom prst="rect">
            <a:avLst/>
          </a:prstGeom>
        </p:spPr>
        <p:txBody>
          <a:bodyPr/>
          <a:lstStyle>
            <a:lvl1pPr marL="0" indent="0">
              <a:buNone/>
              <a:defRPr sz="900">
                <a:latin typeface="Open Sans" panose="020B0606030504020204" pitchFamily="34" charset="0"/>
                <a:ea typeface="Open Sans" panose="020B0606030504020204" pitchFamily="34" charset="0"/>
                <a:cs typeface="Open Sans" panose="020B0606030504020204" pitchFamily="34" charset="0"/>
              </a:defRPr>
            </a:lvl1pPr>
            <a:lvl2pPr>
              <a:defRPr sz="788">
                <a:latin typeface="Open Sans" panose="020B0606030504020204" pitchFamily="34" charset="0"/>
                <a:ea typeface="Open Sans" panose="020B0606030504020204" pitchFamily="34" charset="0"/>
                <a:cs typeface="Open Sans" panose="020B0606030504020204" pitchFamily="34" charset="0"/>
              </a:defRPr>
            </a:lvl2pPr>
            <a:lvl3pPr>
              <a:defRPr sz="788">
                <a:latin typeface="Open Sans" panose="020B0606030504020204" pitchFamily="34" charset="0"/>
                <a:ea typeface="Open Sans" panose="020B0606030504020204" pitchFamily="34" charset="0"/>
                <a:cs typeface="Open Sans" panose="020B0606030504020204" pitchFamily="34" charset="0"/>
              </a:defRPr>
            </a:lvl3pPr>
            <a:lvl4pPr>
              <a:defRPr sz="788">
                <a:latin typeface="Open Sans" panose="020B0606030504020204" pitchFamily="34" charset="0"/>
                <a:ea typeface="Open Sans" panose="020B0606030504020204" pitchFamily="34" charset="0"/>
                <a:cs typeface="Open Sans" panose="020B0606030504020204" pitchFamily="34" charset="0"/>
              </a:defRPr>
            </a:lvl4pPr>
            <a:lvl5pPr>
              <a:defRPr sz="788">
                <a:latin typeface="Open Sans" panose="020B0606030504020204" pitchFamily="34" charset="0"/>
                <a:ea typeface="Open Sans" panose="020B0606030504020204" pitchFamily="34" charset="0"/>
                <a:cs typeface="Open Sans" panose="020B0606030504020204" pitchFamily="34" charset="0"/>
              </a:defRPr>
            </a:lvl5pPr>
          </a:lstStyle>
          <a:p>
            <a:pPr lvl="0"/>
            <a:r>
              <a:rPr lang="en-US"/>
              <a:t>Edit Master text styles</a:t>
            </a:r>
          </a:p>
        </p:txBody>
      </p:sp>
      <p:pic>
        <p:nvPicPr>
          <p:cNvPr id="10" name="Picture 9">
            <a:extLst>
              <a:ext uri="{FF2B5EF4-FFF2-40B4-BE49-F238E27FC236}">
                <a16:creationId xmlns:a16="http://schemas.microsoft.com/office/drawing/2014/main" id="{CB77B6C3-7E24-4922-871B-4E5124F7CB16}"/>
              </a:ext>
            </a:extLst>
          </p:cNvPr>
          <p:cNvPicPr>
            <a:picLocks noChangeAspect="1"/>
          </p:cNvPicPr>
          <p:nvPr/>
        </p:nvPicPr>
        <p:blipFill rotWithShape="1">
          <a:blip r:embed="rId2"/>
          <a:srcRect b="9281"/>
          <a:stretch/>
        </p:blipFill>
        <p:spPr>
          <a:xfrm>
            <a:off x="6017366" y="8803039"/>
            <a:ext cx="735551" cy="302285"/>
          </a:xfrm>
          <a:prstGeom prst="rect">
            <a:avLst/>
          </a:prstGeom>
        </p:spPr>
      </p:pic>
    </p:spTree>
    <p:extLst>
      <p:ext uri="{BB962C8B-B14F-4D97-AF65-F5344CB8AC3E}">
        <p14:creationId xmlns:p14="http://schemas.microsoft.com/office/powerpoint/2010/main" val="1392630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427174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10918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4180549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700192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35566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385919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244820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noChangeAspect="1"/>
          </p:cNvSpPr>
          <p:nvPr>
            <p:ph type="pic" idx="1"/>
          </p:nvPr>
        </p:nvSpPr>
        <p:spPr>
          <a:xfrm>
            <a:off x="2915543" y="1316567"/>
            <a:ext cx="3471863" cy="6498167"/>
          </a:xfrm>
        </p:spPr>
        <p:txBody>
          <a:bodyPr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6492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712C3335-205F-418C-867F-00CD1B87F278}" type="slidenum">
              <a:rPr lang="en-US" smtClean="0"/>
              <a:t>‹#›</a:t>
            </a:fld>
            <a:endParaRPr lang="en-US"/>
          </a:p>
        </p:txBody>
      </p:sp>
    </p:spTree>
    <p:extLst>
      <p:ext uri="{BB962C8B-B14F-4D97-AF65-F5344CB8AC3E}">
        <p14:creationId xmlns:p14="http://schemas.microsoft.com/office/powerpoint/2010/main" val="30743726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FA906-3173-4B30-A96B-093EB80BA597}"/>
              </a:ext>
            </a:extLst>
          </p:cNvPr>
          <p:cNvSpPr>
            <a:spLocks noGrp="1"/>
          </p:cNvSpPr>
          <p:nvPr>
            <p:ph type="title"/>
          </p:nvPr>
        </p:nvSpPr>
        <p:spPr>
          <a:xfrm>
            <a:off x="104717" y="196197"/>
            <a:ext cx="4743730" cy="517603"/>
          </a:xfrm>
        </p:spPr>
        <p:txBody>
          <a:bodyPr>
            <a:normAutofit/>
          </a:bodyPr>
          <a:lstStyle/>
          <a:p>
            <a:pPr defTabSz="914400"/>
            <a:r>
              <a:rPr lang="en-US" sz="1400" b="1" dirty="0">
                <a:solidFill>
                  <a:srgbClr val="5B9BD5"/>
                </a:solidFill>
                <a:latin typeface="Open Sans" panose="020B0606030504020204" pitchFamily="34" charset="0"/>
                <a:ea typeface="Open Sans" panose="020B0606030504020204" pitchFamily="34" charset="0"/>
                <a:cs typeface="Open Sans" panose="020B0606030504020204" pitchFamily="34" charset="0"/>
              </a:rPr>
              <a:t>VASE+</a:t>
            </a:r>
            <a:br>
              <a:rPr lang="en-US" sz="1400" b="1" dirty="0">
                <a:solidFill>
                  <a:srgbClr val="5B9BD5"/>
                </a:solidFill>
                <a:latin typeface="Open Sans" panose="020B0606030504020204" pitchFamily="34" charset="0"/>
                <a:ea typeface="Open Sans" panose="020B0606030504020204" pitchFamily="34" charset="0"/>
                <a:cs typeface="Open Sans" panose="020B0606030504020204" pitchFamily="34" charset="0"/>
              </a:rPr>
            </a:br>
            <a:r>
              <a:rPr lang="en-US" sz="1400" b="1" dirty="0">
                <a:solidFill>
                  <a:srgbClr val="5B9BD5"/>
                </a:solidFill>
                <a:latin typeface="Open Sans" panose="020B0606030504020204" pitchFamily="34" charset="0"/>
                <a:ea typeface="Open Sans" panose="020B0606030504020204" pitchFamily="34" charset="0"/>
                <a:cs typeface="Open Sans" panose="020B0606030504020204" pitchFamily="34" charset="0"/>
              </a:rPr>
              <a:t>Job Aid – EP&amp;R Flu Vaccine: Clinic Schedule</a:t>
            </a:r>
          </a:p>
        </p:txBody>
      </p:sp>
      <p:sp>
        <p:nvSpPr>
          <p:cNvPr id="3" name="Text Placeholder 2">
            <a:extLst>
              <a:ext uri="{FF2B5EF4-FFF2-40B4-BE49-F238E27FC236}">
                <a16:creationId xmlns:a16="http://schemas.microsoft.com/office/drawing/2014/main" id="{9CDF0945-9BBA-4EF4-BAC2-A7965C4795DA}"/>
              </a:ext>
            </a:extLst>
          </p:cNvPr>
          <p:cNvSpPr>
            <a:spLocks noGrp="1"/>
          </p:cNvSpPr>
          <p:nvPr>
            <p:ph type="body" sz="quarter" idx="10"/>
          </p:nvPr>
        </p:nvSpPr>
        <p:spPr>
          <a:xfrm>
            <a:off x="104717" y="830619"/>
            <a:ext cx="6648200" cy="1394199"/>
          </a:xfrm>
        </p:spPr>
        <p:txBody>
          <a:bodyPr vert="horz" lIns="91440" tIns="45720" rIns="91440" bIns="45720" rtlCol="0" anchor="t">
            <a:normAutofit/>
          </a:bodyPr>
          <a:lstStyle/>
          <a:p>
            <a:r>
              <a:rPr lang="en-US" sz="1000" b="1" dirty="0"/>
              <a:t>Summary: </a:t>
            </a:r>
            <a:endParaRPr lang="en-US" sz="1000" dirty="0"/>
          </a:p>
          <a:p>
            <a:pPr>
              <a:spcBef>
                <a:spcPts val="0"/>
              </a:spcBef>
            </a:pPr>
            <a:endParaRPr lang="en-US" sz="1000" dirty="0"/>
          </a:p>
          <a:p>
            <a:pPr>
              <a:spcBef>
                <a:spcPts val="0"/>
              </a:spcBef>
            </a:pPr>
            <a:r>
              <a:rPr lang="en-US" sz="1000" dirty="0"/>
              <a:t>In this job aid, users will learn how to create a clinic schedule for the EP&amp;R Flu vaccine using the VASE+ only module. Key features of this module include public-facing and walk-in scheduling, call center capabilities, client health questions and consent, dynamic alert messaging for 65+ preferential vaccine recommendation, vaccine administration, reports &amp; automatic daily data transfer to VIIS</a:t>
            </a:r>
            <a:r>
              <a:rPr lang="en-US" sz="1000" dirty="0">
                <a:effectLst/>
              </a:rPr>
              <a:t>. </a:t>
            </a:r>
          </a:p>
          <a:p>
            <a:pPr>
              <a:spcBef>
                <a:spcPts val="0"/>
              </a:spcBef>
            </a:pPr>
            <a:endParaRPr lang="en-US" sz="1000" dirty="0"/>
          </a:p>
          <a:p>
            <a:pPr>
              <a:spcBef>
                <a:spcPts val="0"/>
              </a:spcBef>
            </a:pPr>
            <a:r>
              <a:rPr lang="en-US" sz="1000" i="1" dirty="0">
                <a:effectLst/>
              </a:rPr>
              <a:t>Please note that this module does not include billing, inventory, file upload or </a:t>
            </a:r>
            <a:r>
              <a:rPr lang="en-US" sz="1000" i="1" dirty="0" err="1">
                <a:effectLst/>
              </a:rPr>
              <a:t>WebVISION</a:t>
            </a:r>
            <a:r>
              <a:rPr lang="en-US" sz="1000" i="1" dirty="0">
                <a:effectLst/>
              </a:rPr>
              <a:t> integration.</a:t>
            </a:r>
            <a:endParaRPr lang="en-US" sz="1000" i="1" dirty="0"/>
          </a:p>
        </p:txBody>
      </p:sp>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dirty="0"/>
          </a:p>
          <a:p>
            <a:pPr algn="r"/>
            <a:br>
              <a:rPr lang="en-US" sz="1100" dirty="0"/>
            </a:br>
            <a:r>
              <a:rPr lang="en-US" sz="1100" dirty="0">
                <a:latin typeface="Open Sans Semibold"/>
                <a:ea typeface="Open Sans Semibold"/>
                <a:cs typeface="Open Sans Semibold"/>
              </a:rPr>
              <a:t>Version 1.1</a:t>
            </a:r>
            <a:endParaRPr lang="en-US" sz="1100" dirty="0"/>
          </a:p>
        </p:txBody>
      </p:sp>
      <p:sp>
        <p:nvSpPr>
          <p:cNvPr id="25" name="Text Placeholder 2">
            <a:extLst>
              <a:ext uri="{FF2B5EF4-FFF2-40B4-BE49-F238E27FC236}">
                <a16:creationId xmlns:a16="http://schemas.microsoft.com/office/drawing/2014/main" id="{C2D4D11C-DABA-45C8-900C-9174C53E6DD9}"/>
              </a:ext>
            </a:extLst>
          </p:cNvPr>
          <p:cNvSpPr txBox="1">
            <a:spLocks/>
          </p:cNvSpPr>
          <p:nvPr/>
        </p:nvSpPr>
        <p:spPr>
          <a:xfrm>
            <a:off x="104900" y="2267060"/>
            <a:ext cx="6648200" cy="959222"/>
          </a:xfrm>
          <a:prstGeom prst="rect">
            <a:avLst/>
          </a:prstGeom>
        </p:spPr>
        <p:txBody>
          <a:bodyPr vert="horz" lIns="91440" tIns="45720" rIns="91440" bIns="45720" rtlCol="0">
            <a:noAutofit/>
          </a:bodyPr>
          <a:lstStyle>
            <a:lvl1pPr marL="0" indent="0" algn="l" defTabSz="514350" rtl="0" eaLnBrk="1" latinLnBrk="0" hangingPunct="1">
              <a:lnSpc>
                <a:spcPct val="90000"/>
              </a:lnSpc>
              <a:spcBef>
                <a:spcPts val="563"/>
              </a:spcBef>
              <a:buFont typeface="Arial" panose="020B0604020202020204" pitchFamily="34" charset="0"/>
              <a:buNone/>
              <a:defRPr sz="9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38576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15728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r>
              <a:rPr lang="en-US" sz="1000" b="1" dirty="0"/>
              <a:t>Roles</a:t>
            </a:r>
            <a:endParaRPr lang="en-US" sz="1000" dirty="0"/>
          </a:p>
          <a:p>
            <a:r>
              <a:rPr lang="en-US" sz="1000" dirty="0"/>
              <a:t>The following user roles can create clinic schedules in the VASE system</a:t>
            </a:r>
          </a:p>
          <a:p>
            <a:pPr marL="228600" indent="-228600">
              <a:buAutoNum type="arabicPeriod"/>
            </a:pPr>
            <a:r>
              <a:rPr lang="en-US" sz="1000" dirty="0"/>
              <a:t>Locality Admin</a:t>
            </a:r>
          </a:p>
          <a:p>
            <a:pPr marL="228600" indent="-228600">
              <a:buAutoNum type="arabicPeriod"/>
            </a:pPr>
            <a:r>
              <a:rPr lang="en-US" sz="1000" dirty="0"/>
              <a:t>Site Admin</a:t>
            </a:r>
          </a:p>
          <a:p>
            <a:pPr marL="228600" indent="-228600">
              <a:buAutoNum type="arabicPeriod"/>
            </a:pPr>
            <a:r>
              <a:rPr lang="en-US" sz="1000" dirty="0"/>
              <a:t>Clinic Scheduler</a:t>
            </a:r>
          </a:p>
        </p:txBody>
      </p:sp>
      <p:sp>
        <p:nvSpPr>
          <p:cNvPr id="26" name="TextBox 25">
            <a:extLst>
              <a:ext uri="{FF2B5EF4-FFF2-40B4-BE49-F238E27FC236}">
                <a16:creationId xmlns:a16="http://schemas.microsoft.com/office/drawing/2014/main" id="{B80EC78E-8D43-4B34-A442-02C29ED84861}"/>
              </a:ext>
            </a:extLst>
          </p:cNvPr>
          <p:cNvSpPr txBox="1"/>
          <p:nvPr/>
        </p:nvSpPr>
        <p:spPr>
          <a:xfrm>
            <a:off x="104900" y="3355873"/>
            <a:ext cx="6400800" cy="307777"/>
          </a:xfrm>
          <a:prstGeom prst="rect">
            <a:avLst/>
          </a:prstGeom>
          <a:noFill/>
        </p:spPr>
        <p:txBody>
          <a:bodyPr wrap="square" rtlCol="0">
            <a:spAutoFit/>
          </a:bodyPr>
          <a:lstStyle/>
          <a:p>
            <a:r>
              <a:rPr lang="en-US" sz="1400" b="1">
                <a:solidFill>
                  <a:srgbClr val="5B9BD5"/>
                </a:solidFill>
                <a:latin typeface="Open Sans" panose="020B0606030504020204" pitchFamily="34" charset="0"/>
                <a:ea typeface="Open Sans" panose="020B0606030504020204" pitchFamily="34" charset="0"/>
                <a:cs typeface="Open Sans" panose="020B0606030504020204" pitchFamily="34" charset="0"/>
              </a:rPr>
              <a:t>Create New Schedule</a:t>
            </a:r>
          </a:p>
        </p:txBody>
      </p:sp>
      <p:cxnSp>
        <p:nvCxnSpPr>
          <p:cNvPr id="27" name="Google Shape;710;gae5b44f2be_2_1311">
            <a:extLst>
              <a:ext uri="{FF2B5EF4-FFF2-40B4-BE49-F238E27FC236}">
                <a16:creationId xmlns:a16="http://schemas.microsoft.com/office/drawing/2014/main" id="{2F46743E-B163-419E-ABFA-6B3B0D084A95}"/>
              </a:ext>
            </a:extLst>
          </p:cNvPr>
          <p:cNvCxnSpPr/>
          <p:nvPr/>
        </p:nvCxnSpPr>
        <p:spPr>
          <a:xfrm>
            <a:off x="203432" y="3693547"/>
            <a:ext cx="2740800" cy="0"/>
          </a:xfrm>
          <a:prstGeom prst="straightConnector1">
            <a:avLst/>
          </a:prstGeom>
          <a:noFill/>
          <a:ln w="28575" cap="flat" cmpd="sng">
            <a:solidFill>
              <a:srgbClr val="1A3964"/>
            </a:solidFill>
            <a:prstDash val="solid"/>
            <a:miter lim="800000"/>
            <a:headEnd type="none" w="sm" len="sm"/>
            <a:tailEnd type="none" w="sm" len="sm"/>
          </a:ln>
        </p:spPr>
      </p:cxnSp>
      <p:cxnSp>
        <p:nvCxnSpPr>
          <p:cNvPr id="28" name="Google Shape;711;gae5b44f2be_2_1311">
            <a:extLst>
              <a:ext uri="{FF2B5EF4-FFF2-40B4-BE49-F238E27FC236}">
                <a16:creationId xmlns:a16="http://schemas.microsoft.com/office/drawing/2014/main" id="{F4C2A9D4-E6D9-4374-AD3A-D044CC5EC8B3}"/>
              </a:ext>
            </a:extLst>
          </p:cNvPr>
          <p:cNvCxnSpPr/>
          <p:nvPr/>
        </p:nvCxnSpPr>
        <p:spPr>
          <a:xfrm>
            <a:off x="203432" y="3750697"/>
            <a:ext cx="2740800" cy="0"/>
          </a:xfrm>
          <a:prstGeom prst="straightConnector1">
            <a:avLst/>
          </a:prstGeom>
          <a:noFill/>
          <a:ln w="19050" cap="flat" cmpd="sng">
            <a:solidFill>
              <a:schemeClr val="accent3"/>
            </a:solidFill>
            <a:prstDash val="solid"/>
            <a:miter lim="800000"/>
            <a:headEnd type="none" w="sm" len="sm"/>
            <a:tailEnd type="none" w="sm" len="sm"/>
          </a:ln>
        </p:spPr>
      </p:cxnSp>
      <p:sp>
        <p:nvSpPr>
          <p:cNvPr id="9" name="Text Placeholder 2">
            <a:extLst>
              <a:ext uri="{FF2B5EF4-FFF2-40B4-BE49-F238E27FC236}">
                <a16:creationId xmlns:a16="http://schemas.microsoft.com/office/drawing/2014/main" id="{A5866671-20BF-4B8B-BF13-9BB33D262DA9}"/>
              </a:ext>
            </a:extLst>
          </p:cNvPr>
          <p:cNvSpPr txBox="1">
            <a:spLocks/>
          </p:cNvSpPr>
          <p:nvPr/>
        </p:nvSpPr>
        <p:spPr>
          <a:xfrm>
            <a:off x="104900" y="3807847"/>
            <a:ext cx="6648200" cy="959222"/>
          </a:xfrm>
          <a:prstGeom prst="rect">
            <a:avLst/>
          </a:prstGeom>
        </p:spPr>
        <p:txBody>
          <a:bodyPr vert="horz" lIns="91440" tIns="45720" rIns="91440" bIns="45720" rtlCol="0">
            <a:normAutofit/>
          </a:bodyPr>
          <a:lstStyle>
            <a:lvl1pPr marL="0" indent="0" algn="l" defTabSz="514350" rtl="0" eaLnBrk="1" latinLnBrk="0" hangingPunct="1">
              <a:lnSpc>
                <a:spcPct val="90000"/>
              </a:lnSpc>
              <a:spcBef>
                <a:spcPts val="563"/>
              </a:spcBef>
              <a:buFont typeface="Arial" panose="020B0604020202020204" pitchFamily="34" charset="0"/>
              <a:buNone/>
              <a:defRPr sz="9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38576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15728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r>
              <a:rPr lang="en-US" sz="1000"/>
              <a:t>A clinic schedule can be created by clicking on the ‘Schedule’ button corresponding to each site. This can be done for both Active and Inactive clinic sites. Active sites are shaded in green and inactive sites are shaded in yellow</a:t>
            </a:r>
          </a:p>
        </p:txBody>
      </p:sp>
      <p:sp>
        <p:nvSpPr>
          <p:cNvPr id="14" name="TextBox 13">
            <a:extLst>
              <a:ext uri="{FF2B5EF4-FFF2-40B4-BE49-F238E27FC236}">
                <a16:creationId xmlns:a16="http://schemas.microsoft.com/office/drawing/2014/main" id="{CABFE752-21CA-4026-9D0A-4FB7B2E21FE4}"/>
              </a:ext>
            </a:extLst>
          </p:cNvPr>
          <p:cNvSpPr txBox="1"/>
          <p:nvPr/>
        </p:nvSpPr>
        <p:spPr>
          <a:xfrm>
            <a:off x="1573832" y="7283729"/>
            <a:ext cx="3698240" cy="230832"/>
          </a:xfrm>
          <a:prstGeom prst="rect">
            <a:avLst/>
          </a:prstGeom>
          <a:noFill/>
        </p:spPr>
        <p:txBody>
          <a:bodyPr wrap="square" rtlCol="0">
            <a:spAutoFit/>
          </a:bodyPr>
          <a:lstStyle/>
          <a:p>
            <a:r>
              <a:rPr lang="en-US" sz="900" i="1">
                <a:latin typeface="Open Sans" panose="020B0606030504020204" pitchFamily="34" charset="0"/>
                <a:ea typeface="Open Sans" panose="020B0606030504020204" pitchFamily="34" charset="0"/>
                <a:cs typeface="Open Sans" panose="020B0606030504020204" pitchFamily="34" charset="0"/>
              </a:rPr>
              <a:t>Figure 1 – Click on the schedule button to create a new clinic schedule</a:t>
            </a:r>
          </a:p>
        </p:txBody>
      </p:sp>
      <p:sp>
        <p:nvSpPr>
          <p:cNvPr id="15" name="Text Placeholder 2">
            <a:extLst>
              <a:ext uri="{FF2B5EF4-FFF2-40B4-BE49-F238E27FC236}">
                <a16:creationId xmlns:a16="http://schemas.microsoft.com/office/drawing/2014/main" id="{710C12D5-A7DC-4E67-949C-D25718056A76}"/>
              </a:ext>
            </a:extLst>
          </p:cNvPr>
          <p:cNvSpPr txBox="1">
            <a:spLocks/>
          </p:cNvSpPr>
          <p:nvPr/>
        </p:nvSpPr>
        <p:spPr>
          <a:xfrm>
            <a:off x="104900" y="7797965"/>
            <a:ext cx="6648200" cy="614681"/>
          </a:xfrm>
          <a:prstGeom prst="rect">
            <a:avLst/>
          </a:prstGeom>
        </p:spPr>
        <p:txBody>
          <a:bodyPr vert="horz" lIns="91440" tIns="45720" rIns="91440" bIns="45720" rtlCol="0">
            <a:normAutofit/>
          </a:bodyPr>
          <a:lstStyle>
            <a:lvl1pPr marL="0" indent="0" algn="l" defTabSz="514350" rtl="0" eaLnBrk="1" latinLnBrk="0" hangingPunct="1">
              <a:lnSpc>
                <a:spcPct val="90000"/>
              </a:lnSpc>
              <a:spcBef>
                <a:spcPts val="563"/>
              </a:spcBef>
              <a:buFont typeface="Arial" panose="020B0604020202020204" pitchFamily="34" charset="0"/>
              <a:buNone/>
              <a:defRPr sz="9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38576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15728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r>
              <a:rPr lang="en-US" sz="1000"/>
              <a:t>After clicking on the schedule button corresponding to a particular site, the user can view the Active Clinic Schedules (current and future), Inactive Clinic Schedules (History) and create new clinic schedules by clicking on the “Create Clinic Schedule” button on the top right. </a:t>
            </a:r>
          </a:p>
        </p:txBody>
      </p:sp>
      <p:pic>
        <p:nvPicPr>
          <p:cNvPr id="5" name="Picture 4">
            <a:extLst>
              <a:ext uri="{FF2B5EF4-FFF2-40B4-BE49-F238E27FC236}">
                <a16:creationId xmlns:a16="http://schemas.microsoft.com/office/drawing/2014/main" id="{7134C76B-5167-4947-882C-2568D10EBB32}"/>
              </a:ext>
            </a:extLst>
          </p:cNvPr>
          <p:cNvPicPr>
            <a:picLocks noChangeAspect="1"/>
          </p:cNvPicPr>
          <p:nvPr/>
        </p:nvPicPr>
        <p:blipFill rotWithShape="1">
          <a:blip r:embed="rId3"/>
          <a:srcRect l="12736" t="1701"/>
          <a:stretch/>
        </p:blipFill>
        <p:spPr>
          <a:xfrm>
            <a:off x="182603" y="4435065"/>
            <a:ext cx="6492794" cy="2710596"/>
          </a:xfrm>
          <a:prstGeom prst="rect">
            <a:avLst/>
          </a:prstGeom>
        </p:spPr>
      </p:pic>
      <p:sp>
        <p:nvSpPr>
          <p:cNvPr id="8" name="Rectangle 7">
            <a:extLst>
              <a:ext uri="{FF2B5EF4-FFF2-40B4-BE49-F238E27FC236}">
                <a16:creationId xmlns:a16="http://schemas.microsoft.com/office/drawing/2014/main" id="{BC75999F-9B8A-4EF5-982B-6D8BF2C4ACB6}"/>
              </a:ext>
            </a:extLst>
          </p:cNvPr>
          <p:cNvSpPr/>
          <p:nvPr/>
        </p:nvSpPr>
        <p:spPr>
          <a:xfrm>
            <a:off x="1259754" y="5419373"/>
            <a:ext cx="314078" cy="59973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BE982D5-AA1F-4939-AE0C-F2B5AEFBDBDB}"/>
              </a:ext>
            </a:extLst>
          </p:cNvPr>
          <p:cNvSpPr/>
          <p:nvPr/>
        </p:nvSpPr>
        <p:spPr>
          <a:xfrm>
            <a:off x="1422849" y="6736555"/>
            <a:ext cx="314078" cy="41758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1542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6B9E356-4CB4-4CB0-9C7C-0A8484B7FF9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142308" y="5152833"/>
            <a:ext cx="2407433" cy="3647930"/>
          </a:xfrm>
          <a:prstGeom prst="rect">
            <a:avLst/>
          </a:prstGeom>
          <a:ln w="3175">
            <a:solidFill>
              <a:schemeClr val="tx1"/>
            </a:solidFill>
          </a:ln>
        </p:spPr>
      </p:pic>
      <p:pic>
        <p:nvPicPr>
          <p:cNvPr id="3" name="Picture 2">
            <a:extLst>
              <a:ext uri="{FF2B5EF4-FFF2-40B4-BE49-F238E27FC236}">
                <a16:creationId xmlns:a16="http://schemas.microsoft.com/office/drawing/2014/main" id="{41F479E6-09E0-4701-AAD2-883AB059857E}"/>
              </a:ext>
            </a:extLst>
          </p:cNvPr>
          <p:cNvPicPr>
            <a:picLocks noChangeAspect="1"/>
          </p:cNvPicPr>
          <p:nvPr/>
        </p:nvPicPr>
        <p:blipFill>
          <a:blip r:embed="rId4"/>
          <a:stretch>
            <a:fillRect/>
          </a:stretch>
        </p:blipFill>
        <p:spPr>
          <a:xfrm>
            <a:off x="222686" y="1052816"/>
            <a:ext cx="6332659" cy="1456628"/>
          </a:xfrm>
          <a:prstGeom prst="rect">
            <a:avLst/>
          </a:prstGeom>
        </p:spPr>
      </p:pic>
      <p:sp>
        <p:nvSpPr>
          <p:cNvPr id="11" name="TextBox 10">
            <a:extLst>
              <a:ext uri="{FF2B5EF4-FFF2-40B4-BE49-F238E27FC236}">
                <a16:creationId xmlns:a16="http://schemas.microsoft.com/office/drawing/2014/main" id="{724244F6-B236-4C5A-B3A2-B80769004E94}"/>
              </a:ext>
            </a:extLst>
          </p:cNvPr>
          <p:cNvSpPr txBox="1"/>
          <p:nvPr/>
        </p:nvSpPr>
        <p:spPr>
          <a:xfrm>
            <a:off x="2324493" y="2597752"/>
            <a:ext cx="2209014" cy="230832"/>
          </a:xfrm>
          <a:prstGeom prst="rect">
            <a:avLst/>
          </a:prstGeom>
          <a:noFill/>
        </p:spPr>
        <p:txBody>
          <a:bodyPr wrap="square" rtlCol="0">
            <a:spAutoFit/>
          </a:bodyPr>
          <a:lstStyle/>
          <a:p>
            <a:r>
              <a:rPr lang="en-US" sz="900" i="1">
                <a:latin typeface="Open Sans" panose="020B0606030504020204" pitchFamily="34" charset="0"/>
                <a:ea typeface="Open Sans" panose="020B0606030504020204" pitchFamily="34" charset="0"/>
                <a:cs typeface="Open Sans" panose="020B0606030504020204" pitchFamily="34" charset="0"/>
              </a:rPr>
              <a:t>Figure 2 – Create Clinic Schedule Button</a:t>
            </a:r>
          </a:p>
        </p:txBody>
      </p:sp>
      <p:sp>
        <p:nvSpPr>
          <p:cNvPr id="12" name="Title 1">
            <a:extLst>
              <a:ext uri="{FF2B5EF4-FFF2-40B4-BE49-F238E27FC236}">
                <a16:creationId xmlns:a16="http://schemas.microsoft.com/office/drawing/2014/main" id="{50D87397-0CCF-4BCA-841C-B7FC693B0D2E}"/>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dirty="0"/>
          </a:p>
          <a:p>
            <a:pPr algn="r"/>
            <a:br>
              <a:rPr lang="en-US" sz="1100" dirty="0"/>
            </a:br>
            <a:r>
              <a:rPr lang="en-US" sz="1100" dirty="0">
                <a:latin typeface="Open Sans Semibold"/>
                <a:ea typeface="Open Sans Semibold"/>
                <a:cs typeface="Open Sans Semibold"/>
              </a:rPr>
              <a:t>Version 1.1</a:t>
            </a:r>
            <a:endParaRPr lang="en-US" dirty="0"/>
          </a:p>
        </p:txBody>
      </p:sp>
      <p:sp>
        <p:nvSpPr>
          <p:cNvPr id="6" name="Text Placeholder 2">
            <a:extLst>
              <a:ext uri="{FF2B5EF4-FFF2-40B4-BE49-F238E27FC236}">
                <a16:creationId xmlns:a16="http://schemas.microsoft.com/office/drawing/2014/main" id="{96DC3FAC-057E-40F5-A119-0BEF69C7D4BC}"/>
              </a:ext>
            </a:extLst>
          </p:cNvPr>
          <p:cNvSpPr txBox="1">
            <a:spLocks/>
          </p:cNvSpPr>
          <p:nvPr/>
        </p:nvSpPr>
        <p:spPr>
          <a:xfrm>
            <a:off x="104717" y="2848461"/>
            <a:ext cx="6648200" cy="2009140"/>
          </a:xfrm>
          <a:prstGeom prst="rect">
            <a:avLst/>
          </a:prstGeom>
        </p:spPr>
        <p:txBody>
          <a:bodyPr vert="horz" lIns="91440" tIns="45720" rIns="91440" bIns="45720" rtlCol="0" anchor="t">
            <a:noAutofit/>
          </a:bodyPr>
          <a:lstStyle>
            <a:lvl1pPr marL="0" indent="0" algn="l" defTabSz="514350" rtl="0" eaLnBrk="1" latinLnBrk="0" hangingPunct="1">
              <a:lnSpc>
                <a:spcPct val="90000"/>
              </a:lnSpc>
              <a:spcBef>
                <a:spcPts val="563"/>
              </a:spcBef>
              <a:buFont typeface="Arial" panose="020B0604020202020204" pitchFamily="34" charset="0"/>
              <a:buNone/>
              <a:defRPr sz="9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38576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15728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r>
              <a:rPr lang="en-US" dirty="0"/>
              <a:t>This triggers a pop-up screen to capture:</a:t>
            </a:r>
          </a:p>
          <a:p>
            <a:pPr marL="228600" indent="-228600">
              <a:buAutoNum type="arabicPeriod"/>
            </a:pPr>
            <a:r>
              <a:rPr lang="en-US" dirty="0"/>
              <a:t>Clinic Type: the planned type of clinic (vaccine or testing) for this schedule.</a:t>
            </a:r>
          </a:p>
          <a:p>
            <a:pPr marL="228600" indent="-228600">
              <a:buAutoNum type="arabicPeriod"/>
            </a:pPr>
            <a:r>
              <a:rPr lang="en-US" dirty="0"/>
              <a:t>Clinic Name: This corresponds to the name of the clinic for the corresponding date under the Clinic site.</a:t>
            </a:r>
          </a:p>
          <a:p>
            <a:pPr marL="228600" indent="-228600">
              <a:buAutoNum type="arabicPeriod"/>
            </a:pPr>
            <a:r>
              <a:rPr lang="en-US" dirty="0"/>
              <a:t>Open or Closed POD: after the schedule has been saved, a link will be generated to use to direct registrants to that specific clinic.</a:t>
            </a:r>
          </a:p>
          <a:p>
            <a:pPr marL="228600" indent="-228600">
              <a:buAutoNum type="arabicPeriod"/>
            </a:pPr>
            <a:r>
              <a:rPr lang="en-US" dirty="0"/>
              <a:t>Please note that VASE+ currently only supports EP&amp;R based vaccine clinics</a:t>
            </a:r>
          </a:p>
          <a:p>
            <a:pPr marL="228600" indent="-228600">
              <a:buAutoNum type="arabicPeriod"/>
            </a:pPr>
            <a:r>
              <a:rPr lang="en-US" dirty="0"/>
              <a:t>Points of Contact: This establishes the main point of contact for the clinic. Users can select an existing user users for clinics.</a:t>
            </a:r>
          </a:p>
          <a:p>
            <a:pPr marL="228600" indent="-228600">
              <a:buAutoNum type="arabicPeriod"/>
            </a:pPr>
            <a:r>
              <a:rPr lang="en-US" dirty="0">
                <a:latin typeface="Open Sans"/>
              </a:rPr>
              <a:t>Clinic Schedule: The clinic schedule start and end time, the break start and end time, slot durations, appointments per slot, and intervals between slots.</a:t>
            </a:r>
          </a:p>
          <a:p>
            <a:pPr marL="228600" indent="-228600">
              <a:buAutoNum type="arabicPeriod"/>
            </a:pPr>
            <a:r>
              <a:rPr lang="en-US" dirty="0">
                <a:latin typeface="Open Sans"/>
              </a:rPr>
              <a:t>The clinic capacity (which sets a cap on the total number of appointment slots created) can be adjusted by increasing or reducing the slot duration or the interval between slots.</a:t>
            </a:r>
            <a:endParaRPr lang="en-US" dirty="0"/>
          </a:p>
          <a:p>
            <a:pPr marL="228600" indent="-228600">
              <a:buAutoNum type="arabicPeriod"/>
            </a:pPr>
            <a:r>
              <a:rPr lang="en-US" dirty="0"/>
              <a:t>Vaccines Offered at the clinic: The planned vaccine type, availability of vaccines, and vaccine lot numbers. </a:t>
            </a:r>
          </a:p>
        </p:txBody>
      </p:sp>
      <p:sp>
        <p:nvSpPr>
          <p:cNvPr id="13" name="TextBox 12">
            <a:extLst>
              <a:ext uri="{FF2B5EF4-FFF2-40B4-BE49-F238E27FC236}">
                <a16:creationId xmlns:a16="http://schemas.microsoft.com/office/drawing/2014/main" id="{E01C5459-BF95-4E34-8D3F-021FBB767299}"/>
              </a:ext>
            </a:extLst>
          </p:cNvPr>
          <p:cNvSpPr txBox="1"/>
          <p:nvPr/>
        </p:nvSpPr>
        <p:spPr>
          <a:xfrm>
            <a:off x="2338246" y="8876920"/>
            <a:ext cx="2101538" cy="230832"/>
          </a:xfrm>
          <a:prstGeom prst="rect">
            <a:avLst/>
          </a:prstGeom>
          <a:noFill/>
        </p:spPr>
        <p:txBody>
          <a:bodyPr wrap="square" rtlCol="0">
            <a:spAutoFit/>
          </a:bodyPr>
          <a:lstStyle/>
          <a:p>
            <a:pPr algn="ctr"/>
            <a:r>
              <a:rPr lang="en-US" sz="900" i="1" dirty="0">
                <a:latin typeface="Open Sans" panose="020B0606030504020204" pitchFamily="34" charset="0"/>
                <a:ea typeface="Open Sans" panose="020B0606030504020204" pitchFamily="34" charset="0"/>
                <a:cs typeface="Open Sans" panose="020B0606030504020204" pitchFamily="34" charset="0"/>
              </a:rPr>
              <a:t>Figure 3 – Creating a Clinic Schedule</a:t>
            </a:r>
          </a:p>
        </p:txBody>
      </p:sp>
      <p:sp>
        <p:nvSpPr>
          <p:cNvPr id="16" name="Rectangle 15">
            <a:extLst>
              <a:ext uri="{FF2B5EF4-FFF2-40B4-BE49-F238E27FC236}">
                <a16:creationId xmlns:a16="http://schemas.microsoft.com/office/drawing/2014/main" id="{9B2540DC-326A-4237-ACF2-6572001EE0B9}"/>
              </a:ext>
            </a:extLst>
          </p:cNvPr>
          <p:cNvSpPr/>
          <p:nvPr/>
        </p:nvSpPr>
        <p:spPr>
          <a:xfrm>
            <a:off x="3317755" y="5629028"/>
            <a:ext cx="1170223" cy="15807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DCE30EE-7619-4AC2-8909-EFB078E92BEE}"/>
              </a:ext>
            </a:extLst>
          </p:cNvPr>
          <p:cNvSpPr/>
          <p:nvPr/>
        </p:nvSpPr>
        <p:spPr>
          <a:xfrm>
            <a:off x="5936189" y="1029633"/>
            <a:ext cx="619156" cy="20673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2A7A7A5-7332-46D0-9AA2-61549A3CDE76}"/>
              </a:ext>
            </a:extLst>
          </p:cNvPr>
          <p:cNvSpPr/>
          <p:nvPr/>
        </p:nvSpPr>
        <p:spPr>
          <a:xfrm>
            <a:off x="2171841" y="5413960"/>
            <a:ext cx="1170223" cy="15437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B78A1DAB-7276-4339-AB7B-DF911F79F407}"/>
              </a:ext>
            </a:extLst>
          </p:cNvPr>
          <p:cNvSpPr/>
          <p:nvPr/>
        </p:nvSpPr>
        <p:spPr>
          <a:xfrm>
            <a:off x="2142308" y="5784516"/>
            <a:ext cx="2370299" cy="45079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19F07C5-C6E0-4644-ABEC-12C50E84195D}"/>
              </a:ext>
            </a:extLst>
          </p:cNvPr>
          <p:cNvSpPr/>
          <p:nvPr/>
        </p:nvSpPr>
        <p:spPr>
          <a:xfrm>
            <a:off x="2157316" y="7810298"/>
            <a:ext cx="1555516" cy="43157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itle 1">
            <a:extLst>
              <a:ext uri="{FF2B5EF4-FFF2-40B4-BE49-F238E27FC236}">
                <a16:creationId xmlns:a16="http://schemas.microsoft.com/office/drawing/2014/main" id="{B844E209-C282-4F1A-B879-BAA4538C5516}"/>
              </a:ext>
            </a:extLst>
          </p:cNvPr>
          <p:cNvSpPr txBox="1">
            <a:spLocks/>
          </p:cNvSpPr>
          <p:nvPr/>
        </p:nvSpPr>
        <p:spPr>
          <a:xfrm>
            <a:off x="104717" y="196197"/>
            <a:ext cx="4743730" cy="517603"/>
          </a:xfrm>
          <a:prstGeom prst="rect">
            <a:avLst/>
          </a:prstGeom>
        </p:spPr>
        <p:txBody>
          <a:bodyPr vert="horz" lIns="91440" tIns="45720" rIns="91440" bIns="45720" rtlCol="0" anchor="ctr">
            <a:normAutofit/>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defTabSz="914400"/>
            <a:r>
              <a:rPr lang="en-US" sz="1400" b="1" dirty="0">
                <a:solidFill>
                  <a:srgbClr val="5B9BD5"/>
                </a:solidFill>
                <a:latin typeface="Open Sans" panose="020B0606030504020204" pitchFamily="34" charset="0"/>
                <a:ea typeface="Open Sans" panose="020B0606030504020204" pitchFamily="34" charset="0"/>
                <a:cs typeface="Open Sans" panose="020B0606030504020204" pitchFamily="34" charset="0"/>
              </a:rPr>
              <a:t>VASE+</a:t>
            </a:r>
            <a:br>
              <a:rPr lang="en-US" sz="1400" b="1" dirty="0">
                <a:solidFill>
                  <a:srgbClr val="5B9BD5"/>
                </a:solidFill>
                <a:latin typeface="Open Sans" panose="020B0606030504020204" pitchFamily="34" charset="0"/>
                <a:ea typeface="Open Sans" panose="020B0606030504020204" pitchFamily="34" charset="0"/>
                <a:cs typeface="Open Sans" panose="020B0606030504020204" pitchFamily="34" charset="0"/>
              </a:rPr>
            </a:br>
            <a:r>
              <a:rPr lang="en-US" sz="1400" b="1" dirty="0">
                <a:solidFill>
                  <a:srgbClr val="5B9BD5"/>
                </a:solidFill>
                <a:latin typeface="Open Sans" panose="020B0606030504020204" pitchFamily="34" charset="0"/>
                <a:ea typeface="Open Sans" panose="020B0606030504020204" pitchFamily="34" charset="0"/>
                <a:cs typeface="Open Sans" panose="020B0606030504020204" pitchFamily="34" charset="0"/>
              </a:rPr>
              <a:t>Job Aid </a:t>
            </a:r>
            <a:r>
              <a:rPr lang="en-US" sz="1400" b="1">
                <a:solidFill>
                  <a:srgbClr val="5B9BD5"/>
                </a:solidFill>
                <a:latin typeface="Open Sans" panose="020B0606030504020204" pitchFamily="34" charset="0"/>
                <a:ea typeface="Open Sans" panose="020B0606030504020204" pitchFamily="34" charset="0"/>
                <a:cs typeface="Open Sans" panose="020B0606030504020204" pitchFamily="34" charset="0"/>
              </a:rPr>
              <a:t>– EP&amp;R Flu Vaccine: Clinic Schedule</a:t>
            </a:r>
            <a:endParaRPr lang="en-US" sz="1400" b="1" dirty="0">
              <a:solidFill>
                <a:srgbClr val="5B9BD5"/>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Rectangle 13">
            <a:extLst>
              <a:ext uri="{FF2B5EF4-FFF2-40B4-BE49-F238E27FC236}">
                <a16:creationId xmlns:a16="http://schemas.microsoft.com/office/drawing/2014/main" id="{09E4CACD-1C77-4593-A47D-A9739E93A7E5}"/>
              </a:ext>
            </a:extLst>
          </p:cNvPr>
          <p:cNvSpPr/>
          <p:nvPr/>
        </p:nvSpPr>
        <p:spPr>
          <a:xfrm>
            <a:off x="2117679" y="6518506"/>
            <a:ext cx="2370299" cy="15636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0191938"/>
      </p:ext>
    </p:extLst>
  </p:cSld>
  <p:clrMapOvr>
    <a:masterClrMapping/>
  </p:clrMapOvr>
</p:sld>
</file>

<file path=ppt/theme/theme1.xml><?xml version="1.0" encoding="utf-8"?>
<a:theme xmlns:a="http://schemas.openxmlformats.org/drawingml/2006/main" name="VDH">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DH" id="{98E7374E-2CE8-4AF3-B50A-765684FB6B0C}" vid="{EA886FF3-7560-4DC6-849B-207AFB8201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904f90b-6fa7-41dc-8db0-113922c3937a">
      <Terms xmlns="http://schemas.microsoft.com/office/infopath/2007/PartnerControls"/>
    </lcf76f155ced4ddcb4097134ff3c332f>
    <TaxCatchAll xmlns="4c2c5aab-b472-4b8f-a7fa-721e1e86a722" xsi:nil="true"/>
    <SharedWithUsers xmlns="4c2c5aab-b472-4b8f-a7fa-721e1e86a722">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C00B2124027CD4BAA18FCE4A5D2522A" ma:contentTypeVersion="15" ma:contentTypeDescription="Create a new document." ma:contentTypeScope="" ma:versionID="4acd68a0a9e484fc4b0b46fcd8bf78f3">
  <xsd:schema xmlns:xsd="http://www.w3.org/2001/XMLSchema" xmlns:xs="http://www.w3.org/2001/XMLSchema" xmlns:p="http://schemas.microsoft.com/office/2006/metadata/properties" xmlns:ns2="b904f90b-6fa7-41dc-8db0-113922c3937a" xmlns:ns3="4c2c5aab-b472-4b8f-a7fa-721e1e86a722" targetNamespace="http://schemas.microsoft.com/office/2006/metadata/properties" ma:root="true" ma:fieldsID="87ec3892162c0f8adc4c63801dd1d58f" ns2:_="" ns3:_="">
    <xsd:import namespace="b904f90b-6fa7-41dc-8db0-113922c3937a"/>
    <xsd:import namespace="4c2c5aab-b472-4b8f-a7fa-721e1e86a72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04f90b-6fa7-41dc-8db0-113922c393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0920e099-540f-4e49-b54d-0e500676ccfd"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2c5aab-b472-4b8f-a7fa-721e1e86a72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ca9bab4e-1ffc-4af0-9869-6e1e7168de5d}" ma:internalName="TaxCatchAll" ma:showField="CatchAllData" ma:web="4c2c5aab-b472-4b8f-a7fa-721e1e86a7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CBC1B5B-FFB9-474F-BBA3-46078D5E4D77}">
  <ds:schemaRefs>
    <ds:schemaRef ds:uri="http://schemas.microsoft.com/sharepoint/v3/contenttype/forms"/>
  </ds:schemaRefs>
</ds:datastoreItem>
</file>

<file path=customXml/itemProps2.xml><?xml version="1.0" encoding="utf-8"?>
<ds:datastoreItem xmlns:ds="http://schemas.openxmlformats.org/officeDocument/2006/customXml" ds:itemID="{0779B4E5-89DD-48A9-88F5-AB9B93E0C647}">
  <ds:schemaRefs>
    <ds:schemaRef ds:uri="http://purl.org/dc/elements/1.1/"/>
    <ds:schemaRef ds:uri="http://www.w3.org/XML/1998/namespace"/>
    <ds:schemaRef ds:uri="http://schemas.microsoft.com/office/2006/documentManagement/types"/>
    <ds:schemaRef ds:uri="http://schemas.openxmlformats.org/package/2006/metadata/core-properties"/>
    <ds:schemaRef ds:uri="d0ca13b7-c6ed-42f9-9bda-57a4fb0cfcc4"/>
    <ds:schemaRef ds:uri="99918207-70f4-4692-8e19-8fc913462058"/>
    <ds:schemaRef ds:uri="http://schemas.microsoft.com/office/2006/metadata/properties"/>
    <ds:schemaRef ds:uri="http://schemas.microsoft.com/office/infopath/2007/PartnerControls"/>
    <ds:schemaRef ds:uri="http://purl.org/dc/dcmitype/"/>
    <ds:schemaRef ds:uri="http://purl.org/dc/terms/"/>
  </ds:schemaRefs>
</ds:datastoreItem>
</file>

<file path=customXml/itemProps3.xml><?xml version="1.0" encoding="utf-8"?>
<ds:datastoreItem xmlns:ds="http://schemas.openxmlformats.org/officeDocument/2006/customXml" ds:itemID="{50E997B3-8161-4834-9625-1E38E0A43DC5}"/>
</file>

<file path=docProps/app.xml><?xml version="1.0" encoding="utf-8"?>
<Properties xmlns="http://schemas.openxmlformats.org/officeDocument/2006/extended-properties" xmlns:vt="http://schemas.openxmlformats.org/officeDocument/2006/docPropsVTypes">
  <Template>VDH</Template>
  <TotalTime>114</TotalTime>
  <Words>466</Words>
  <Application>Microsoft Office PowerPoint</Application>
  <PresentationFormat>Letter Paper (8.5x11 in)</PresentationFormat>
  <Paragraphs>33</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Open Sans</vt:lpstr>
      <vt:lpstr>Open Sans Semibold</vt:lpstr>
      <vt:lpstr>VDH</vt:lpstr>
      <vt:lpstr>VASE+ Job Aid – EP&amp;R Flu Vaccine: Clinic Schedule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Payne, Dana</dc:creator>
  <cp:lastModifiedBy>Niemi, Molly (VDH)</cp:lastModifiedBy>
  <cp:revision>9</cp:revision>
  <dcterms:created xsi:type="dcterms:W3CDTF">2021-04-07T19:29:00Z</dcterms:created>
  <dcterms:modified xsi:type="dcterms:W3CDTF">2024-08-14T14:21:47Z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0x010100DC00B2124027CD4BAA18FCE4A5D2522A</vt:lpwstr>
  </property>
  <property fmtid="{D5CDD505-2E9C-101B-9397-08002B2CF9AE}" pid="3" name="MSIP_Label_ea60d57e-af5b-4752-ac57-3e4f28ca11dc_Enabled">
    <vt:lpwstr>true</vt:lpwstr>
  </property>
  <property fmtid="{D5CDD505-2E9C-101B-9397-08002B2CF9AE}" pid="4" name="MSIP_Label_ea60d57e-af5b-4752-ac57-3e4f28ca11dc_SetDate">
    <vt:lpwstr>2021-06-24T19:31:24Z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8d2d2b1c-cca2-435a-b037-f819383d8cc1</vt:lpwstr>
  </property>
  <property fmtid="{D5CDD505-2E9C-101B-9397-08002B2CF9AE}" pid="9" name="MSIP_Label_ea60d57e-af5b-4752-ac57-3e4f28ca11dc_ContentBits">
    <vt:lpwstr>0</vt:lpwstr>
  </property>
  <property fmtid="{D5CDD505-2E9C-101B-9397-08002B2CF9AE}" pid="10" name="MediaServiceImageTags">
    <vt:lpwstr/>
  </property>
</Properties>
</file>